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9" r:id="rId2"/>
    <p:sldId id="316" r:id="rId3"/>
    <p:sldId id="303" r:id="rId4"/>
    <p:sldId id="266" r:id="rId5"/>
    <p:sldId id="267" r:id="rId6"/>
    <p:sldId id="268" r:id="rId7"/>
    <p:sldId id="312" r:id="rId8"/>
    <p:sldId id="276" r:id="rId9"/>
    <p:sldId id="269" r:id="rId10"/>
    <p:sldId id="270" r:id="rId11"/>
    <p:sldId id="271" r:id="rId12"/>
    <p:sldId id="274" r:id="rId13"/>
    <p:sldId id="272" r:id="rId14"/>
    <p:sldId id="306" r:id="rId15"/>
    <p:sldId id="313" r:id="rId16"/>
    <p:sldId id="277" r:id="rId17"/>
    <p:sldId id="299" r:id="rId18"/>
    <p:sldId id="300" r:id="rId19"/>
    <p:sldId id="301" r:id="rId20"/>
    <p:sldId id="302" r:id="rId21"/>
    <p:sldId id="278" r:id="rId22"/>
    <p:sldId id="279" r:id="rId23"/>
    <p:sldId id="282" r:id="rId24"/>
    <p:sldId id="317" r:id="rId25"/>
    <p:sldId id="321" r:id="rId26"/>
    <p:sldId id="32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318" r:id="rId36"/>
    <p:sldId id="314" r:id="rId37"/>
    <p:sldId id="307" r:id="rId38"/>
    <p:sldId id="308" r:id="rId39"/>
    <p:sldId id="310" r:id="rId40"/>
    <p:sldId id="311" r:id="rId41"/>
    <p:sldId id="328" r:id="rId42"/>
    <p:sldId id="329" r:id="rId43"/>
    <p:sldId id="330" r:id="rId44"/>
  </p:sldIdLst>
  <p:sldSz cx="9144000" cy="5143500" type="screen16x9"/>
  <p:notesSz cx="6858000" cy="9144000"/>
  <p:embeddedFontLst>
    <p:embeddedFont>
      <p:font typeface="NANUMBARUNGOTHIC LIGHT" panose="020B0603020101020101" pitchFamily="50" charset="-127"/>
      <p:regular r:id="rId46"/>
      <p:bold r:id="rId47"/>
      <p:italic r:id="rId48"/>
      <p:boldItalic r:id="rId49"/>
    </p:embeddedFont>
    <p:embeddedFont>
      <p:font typeface="NanumBarunGothic" panose="020B0603020101020101" pitchFamily="50" charset="-127"/>
      <p:regular r:id="rId50"/>
      <p:bold r:id="rId51"/>
    </p:embeddedFont>
    <p:embeddedFont>
      <p:font typeface="NANUMBARUNGOTHIC ULTRALIGHT" panose="00000300000000000000" pitchFamily="2" charset="-127"/>
      <p:regular r:id="rId52"/>
      <p:bold r:id="rId53"/>
      <p:italic r:id="rId54"/>
      <p:boldItalic r:id="rId55"/>
    </p:embeddedFont>
    <p:embeddedFont>
      <p:font typeface="NANUMBARUNGOTHIC LIGHT" panose="020B0603020101020101" pitchFamily="50" charset="-127"/>
      <p:regular r:id="rId46"/>
      <p:bold r:id="rId47"/>
      <p:italic r:id="rId48"/>
      <p:boldItalic r:id="rId49"/>
    </p:embeddedFont>
    <p:embeddedFont>
      <p:font typeface="NanumGothic" panose="020D0604000000000000" pitchFamily="50" charset="-127"/>
      <p:regular r:id="rId56"/>
      <p:bold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ELAND Choice Bold" panose="02020603020101020101" pitchFamily="18" charset="-127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B55"/>
    <a:srgbClr val="00B7FF"/>
    <a:srgbClr val="EEFF41"/>
    <a:srgbClr val="00A8E6"/>
    <a:srgbClr val="EF3535"/>
    <a:srgbClr val="015D83"/>
    <a:srgbClr val="0374A0"/>
    <a:srgbClr val="01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1" autoAdjust="0"/>
    <p:restoredTop sz="95262" autoAdjust="0"/>
  </p:normalViewPr>
  <p:slideViewPr>
    <p:cSldViewPr snapToGrid="0">
      <p:cViewPr varScale="1">
        <p:scale>
          <a:sx n="109" d="100"/>
          <a:sy n="109" d="100"/>
        </p:scale>
        <p:origin x="667" y="82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76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665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604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9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171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30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171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767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436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99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606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91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652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23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149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78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064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635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543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748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04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788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400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211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511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9411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032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925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872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1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946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147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63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70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339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37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812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73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07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en.wikipedia.org/wiki/Random_forest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8.png"/><Relationship Id="rId5" Type="http://schemas.microsoft.com/office/2007/relationships/hdphoto" Target="../media/hdphoto3.wdp"/><Relationship Id="rId10" Type="http://schemas.openxmlformats.org/officeDocument/2006/relationships/image" Target="../media/image47.png"/><Relationship Id="rId4" Type="http://schemas.microsoft.com/office/2007/relationships/hdphoto" Target="../media/hdphoto2.wdp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1181058" y="1093500"/>
            <a:ext cx="79629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LightGBM</a:t>
            </a: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모델을</a:t>
            </a:r>
            <a: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이용한 </a:t>
            </a:r>
            <a: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예측을 통한 </a:t>
            </a:r>
            <a: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/>
            </a:r>
            <a:b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/>
            </a:r>
            <a:b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sz="22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 고객 대상 개인화 마케팅 전략 제시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BAC68-9BB5-EA8E-FDDD-A6AA4CA275D5}"/>
              </a:ext>
            </a:extLst>
          </p:cNvPr>
          <p:cNvSpPr txBox="1"/>
          <p:nvPr/>
        </p:nvSpPr>
        <p:spPr>
          <a:xfrm>
            <a:off x="1181055" y="2640209"/>
            <a:ext cx="7962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CUAI</a:t>
            </a:r>
            <a:r>
              <a:rPr kumimoji="1" lang="en-US" altLang="ko-KR" sz="15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_</a:t>
            </a:r>
            <a:r>
              <a:rPr kumimoji="1" lang="en-US" altLang="ko-KR" sz="15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DA 7</a:t>
            </a:r>
            <a:r>
              <a:rPr kumimoji="1" lang="ko-KR" altLang="en-US" sz="15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팀</a:t>
            </a:r>
            <a:endParaRPr kumimoji="1" lang="ko-KR" altLang="en-US" sz="15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2050" name="Picture 2" descr="L.POINT with L.PAY - Apps on Google Play">
            <a:extLst>
              <a:ext uri="{FF2B5EF4-FFF2-40B4-BE49-F238E27FC236}">
                <a16:creationId xmlns:a16="http://schemas.microsoft.com/office/drawing/2014/main" id="{8E18B3AA-B932-83FD-826C-FD96B9DA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14" y="3085897"/>
            <a:ext cx="794028" cy="794028"/>
          </a:xfrm>
          <a:prstGeom prst="rect">
            <a:avLst/>
          </a:prstGeom>
          <a:noFill/>
          <a:effectLst>
            <a:reflection blurRad="6350" stA="45361" endPos="42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5F4726-32C6-A153-5435-A3EE12D6D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212" y="1011824"/>
            <a:ext cx="3206956" cy="2205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09B0D6-0CF2-AAD0-4DEA-338D4D116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977" y="1033495"/>
            <a:ext cx="3595008" cy="2162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6D70A-5DA6-ED29-800D-5B11779922C8}"/>
              </a:ext>
            </a:extLst>
          </p:cNvPr>
          <p:cNvSpPr txBox="1"/>
          <p:nvPr/>
        </p:nvSpPr>
        <p:spPr>
          <a:xfrm>
            <a:off x="1282642" y="3622123"/>
            <a:ext cx="387100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온라인 매체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특히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 유저 수 비중에 대비해서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결제 금액 비중은  현저히 낮은 편 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온라인 유저 수에 비해서 매출 발생이 적음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9524A-8446-F3BC-0CC9-11ADCB1D288D}"/>
              </a:ext>
            </a:extLst>
          </p:cNvPr>
          <p:cNvSpPr txBox="1"/>
          <p:nvPr/>
        </p:nvSpPr>
        <p:spPr>
          <a:xfrm>
            <a:off x="5206986" y="3622123"/>
            <a:ext cx="387100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이력 유무 고객별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 온라인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ARPU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50,000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원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차이 발생함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 이력 유무에 따라 온라인 매출액 증대 예상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5CC75-35A6-9CC8-344F-B5251D995FF3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BE779-28F3-0517-C182-DB84BE0676BF}"/>
              </a:ext>
            </a:extLst>
          </p:cNvPr>
          <p:cNvSpPr txBox="1"/>
          <p:nvPr/>
        </p:nvSpPr>
        <p:spPr>
          <a:xfrm>
            <a:off x="2455671" y="3227879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9B87E4-E63E-8F82-78B0-CCC8156D5023}"/>
              </a:ext>
            </a:extLst>
          </p:cNvPr>
          <p:cNvSpPr txBox="1"/>
          <p:nvPr/>
        </p:nvSpPr>
        <p:spPr>
          <a:xfrm>
            <a:off x="6484147" y="3195511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B581AA-5023-2DBB-6D3B-4D4C03A65482}"/>
              </a:ext>
            </a:extLst>
          </p:cNvPr>
          <p:cNvCxnSpPr>
            <a:cxnSpLocks/>
          </p:cNvCxnSpPr>
          <p:nvPr/>
        </p:nvCxnSpPr>
        <p:spPr>
          <a:xfrm flipH="1">
            <a:off x="5153645" y="1018027"/>
            <a:ext cx="5095" cy="40315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198245" y="4725843"/>
            <a:ext cx="3831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404040"/>
                </a:solidFill>
                <a:latin typeface="-apple-system"/>
              </a:rPr>
              <a:t>아르푸</a:t>
            </a:r>
            <a:r>
              <a:rPr lang="en-US" altLang="ko-KR" dirty="0" smtClean="0">
                <a:solidFill>
                  <a:srgbClr val="404040"/>
                </a:solidFill>
                <a:latin typeface="-apple-system"/>
              </a:rPr>
              <a:t>: </a:t>
            </a:r>
            <a:r>
              <a:rPr lang="ko-KR" altLang="en-US" dirty="0" smtClean="0">
                <a:solidFill>
                  <a:srgbClr val="404040"/>
                </a:solidFill>
                <a:latin typeface="-apple-system"/>
              </a:rPr>
              <a:t>사업자의 </a:t>
            </a:r>
            <a:r>
              <a:rPr lang="ko-KR" altLang="en-US" dirty="0">
                <a:solidFill>
                  <a:srgbClr val="404040"/>
                </a:solidFill>
                <a:latin typeface="-apple-system"/>
              </a:rPr>
              <a:t>서비스 가입자당 평균 수익</a:t>
            </a:r>
            <a:r>
              <a:rPr lang="en-US" altLang="ko-KR" dirty="0">
                <a:solidFill>
                  <a:srgbClr val="404040"/>
                </a:solidFill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48DEED-69CF-5D42-74D0-6C28D23D57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294" b="5260"/>
          <a:stretch/>
        </p:blipFill>
        <p:spPr bwMode="auto">
          <a:xfrm>
            <a:off x="1733909" y="934562"/>
            <a:ext cx="3466577" cy="2830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BB7A2-13BD-2298-42E5-D979742960CA}"/>
              </a:ext>
            </a:extLst>
          </p:cNvPr>
          <p:cNvSpPr txBox="1"/>
          <p:nvPr/>
        </p:nvSpPr>
        <p:spPr>
          <a:xfrm>
            <a:off x="3034225" y="3799232"/>
            <a:ext cx="1181013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kumimoji="1" sz="80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r>
              <a:rPr lang="en-US" altLang="ko-KR" dirty="0"/>
              <a:t>LPAY *RFM 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4A306-EB49-0B5F-CEDE-FB709AE9EB8E}"/>
              </a:ext>
            </a:extLst>
          </p:cNvPr>
          <p:cNvSpPr txBox="1"/>
          <p:nvPr/>
        </p:nvSpPr>
        <p:spPr>
          <a:xfrm>
            <a:off x="1426132" y="1733203"/>
            <a:ext cx="307777" cy="12737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z="800" dirty="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제휴사</a:t>
            </a:r>
            <a:r>
              <a:rPr kumimoji="1" lang="en-US" altLang="ko-KR" sz="800" dirty="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800" dirty="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800" dirty="0" err="1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유통사</a:t>
            </a:r>
            <a:r>
              <a:rPr kumimoji="1" lang="ko-KR" altLang="en-US" sz="800" dirty="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EB011-96F4-6F5C-02D3-2F035C01DFA4}"/>
              </a:ext>
            </a:extLst>
          </p:cNvPr>
          <p:cNvSpPr txBox="1"/>
          <p:nvPr/>
        </p:nvSpPr>
        <p:spPr>
          <a:xfrm>
            <a:off x="5423353" y="1215914"/>
            <a:ext cx="34516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등급이 높은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(=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 이력이 활발한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algn="ctr"/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일수록 고유한 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제휴사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유통사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수가 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많은 것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확인할 수 있음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및 이용을 활성화 할 경우 멤버십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내부의 제휴사 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유통사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결제를 추가 유도하는 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락인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효과 증대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가능할 것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FFC78-5B72-A302-C7AA-05748A44C070}"/>
              </a:ext>
            </a:extLst>
          </p:cNvPr>
          <p:cNvSpPr txBox="1"/>
          <p:nvPr/>
        </p:nvSpPr>
        <p:spPr>
          <a:xfrm>
            <a:off x="1733909" y="4063765"/>
            <a:ext cx="43156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*RFM </a:t>
            </a:r>
            <a:r>
              <a:rPr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등급</a:t>
            </a:r>
            <a:r>
              <a:rPr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: </a:t>
            </a:r>
            <a:r>
              <a:rPr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구매 가능성이 높은 우수 고객에게 집중적으로 마케팅 공략 및 수익을 창출하기 위한 모형</a:t>
            </a:r>
            <a:endParaRPr lang="en-US" altLang="ko-KR" sz="7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/>
            </a:r>
            <a:b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</a:b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0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등급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=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LPAY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결제 이력 없는 유저</a:t>
            </a:r>
            <a:endParaRPr kumimoji="1" lang="en-US" altLang="ko-KR" sz="7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1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등급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=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RFM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등급이 가장 높은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LPAY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결제 가능성이 높은 유저</a:t>
            </a:r>
            <a:endParaRPr kumimoji="1" lang="en-US" altLang="ko-KR" sz="7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~</a:t>
            </a:r>
          </a:p>
          <a:p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5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등급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=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</a:rPr>
              <a:t>RFM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</a:rPr>
              <a:t>등급이 가장 낮은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</a:rPr>
              <a:t>LPAY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</a:rPr>
              <a:t>결제 가능성이 낮은 유저</a:t>
            </a:r>
            <a:endParaRPr kumimoji="1" lang="ko-KR" altLang="en-US" sz="7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A0386-2C88-7685-79B7-D63D4CF816D7}"/>
              </a:ext>
            </a:extLst>
          </p:cNvPr>
          <p:cNvSpPr txBox="1"/>
          <p:nvPr/>
        </p:nvSpPr>
        <p:spPr>
          <a:xfrm>
            <a:off x="2791879" y="793140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멤버스 제공 데이터</a:t>
            </a:r>
            <a:endParaRPr kumimoji="1" lang="ko-KR" altLang="en-US" sz="6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88337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8E2B3-2D64-A625-9C9E-A9C34D898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0" t="15471" r="4208" b="23108"/>
          <a:stretch/>
        </p:blipFill>
        <p:spPr>
          <a:xfrm>
            <a:off x="4027523" y="1020332"/>
            <a:ext cx="1782348" cy="235457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C53466-257E-C931-5CE8-E5371F299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66" r="1915" b="35532"/>
          <a:stretch/>
        </p:blipFill>
        <p:spPr>
          <a:xfrm>
            <a:off x="6032263" y="1020332"/>
            <a:ext cx="2050489" cy="228358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4CF30F8-F611-2BE7-5CB5-3F56945B0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81" r="407" b="30469"/>
          <a:stretch/>
        </p:blipFill>
        <p:spPr>
          <a:xfrm>
            <a:off x="2092787" y="999096"/>
            <a:ext cx="1712344" cy="23758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994AD1-C4CF-6687-6105-F07B09508898}"/>
              </a:ext>
            </a:extLst>
          </p:cNvPr>
          <p:cNvSpPr txBox="1"/>
          <p:nvPr/>
        </p:nvSpPr>
        <p:spPr>
          <a:xfrm>
            <a:off x="1181055" y="3677796"/>
            <a:ext cx="7962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kumimoji="1" lang="en-US" altLang="ko-KR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L.Point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진행하는 </a:t>
            </a:r>
            <a:r>
              <a:rPr kumimoji="1" lang="en-US" altLang="ko-KR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L.Pay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가입 및 결제 유도 마케팅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전략으로  프리미엄 멤버십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결제 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회성 마케팅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후 보상 등을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진행하고 있지만 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기반의 마케팅 전략은 부재한 상태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C5E1C-5099-8F43-8156-6355C48F6156}"/>
              </a:ext>
            </a:extLst>
          </p:cNvPr>
          <p:cNvSpPr txBox="1"/>
          <p:nvPr/>
        </p:nvSpPr>
        <p:spPr>
          <a:xfrm>
            <a:off x="4207017" y="3402787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L.POINT 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81823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문제 정의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C9FE5-173A-873E-A217-05FAEC9D782D}"/>
              </a:ext>
            </a:extLst>
          </p:cNvPr>
          <p:cNvSpPr txBox="1"/>
          <p:nvPr/>
        </p:nvSpPr>
        <p:spPr>
          <a:xfrm>
            <a:off x="1824594" y="1109677"/>
            <a:ext cx="64653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타사 대비 롯데 </a:t>
            </a:r>
            <a:r>
              <a:rPr kumimoji="1" lang="ko-KR" altLang="en-US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간편 결제 서비스인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활성화 수준의 부족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온라인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가입자 수 대비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매출액 발생 미비 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buAutoNum type="arabicPeriod" startAt="3"/>
            </a:pP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이력에 따른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ARPU,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결제한 고유 유통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제휴자수 차이 발생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buAutoNum type="arabicPeriod" startAt="3"/>
            </a:pP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모델링 기반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전략의 부족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1CEF4-4953-226B-3690-924B9D46F8EE}"/>
              </a:ext>
            </a:extLst>
          </p:cNvPr>
          <p:cNvSpPr txBox="1"/>
          <p:nvPr/>
        </p:nvSpPr>
        <p:spPr>
          <a:xfrm>
            <a:off x="1625165" y="3769919"/>
            <a:ext cx="7096141" cy="369332"/>
          </a:xfrm>
          <a:prstGeom prst="rect">
            <a:avLst/>
          </a:prstGeom>
          <a:solidFill>
            <a:srgbClr val="00A8E6"/>
          </a:solidFill>
          <a:ln>
            <a:solidFill>
              <a:srgbClr val="019BFF"/>
            </a:solidFill>
          </a:ln>
          <a:effectLst>
            <a:softEdge rad="25400"/>
          </a:effectLst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및 모델링 기반의 </a:t>
            </a:r>
            <a:r>
              <a:rPr kumimoji="1" lang="en-US" altLang="ko-KR" sz="18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L.pay</a:t>
            </a:r>
            <a:r>
              <a:rPr kumimoji="1" lang="en-US" altLang="ko-KR" sz="18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8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활성화 마케팅 전략의 제고 필요</a:t>
            </a:r>
            <a:endParaRPr kumimoji="1" lang="en-US" altLang="ko-KR" sz="1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42301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331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 생성 및 모델링 방안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C9FE5-173A-873E-A217-05FAEC9D782D}"/>
              </a:ext>
            </a:extLst>
          </p:cNvPr>
          <p:cNvSpPr txBox="1"/>
          <p:nvPr/>
        </p:nvSpPr>
        <p:spPr>
          <a:xfrm>
            <a:off x="1824594" y="1093500"/>
            <a:ext cx="701458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예측변수로 사용될 </a:t>
            </a:r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등급 컬럼 생성 및 추가 변수 도출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다양한 분류 모델 비교 및 최종 모델 선정 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buAutoNum type="arabicPeriod" startAt="3"/>
            </a:pP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모델 </a:t>
            </a:r>
            <a:r>
              <a:rPr kumimoji="1" lang="ko-KR" altLang="en-US" sz="13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하이퍼파라미터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조정 및  </a:t>
            </a:r>
            <a:r>
              <a:rPr kumimoji="1" lang="en-US" altLang="ko-KR" sz="13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미사용 유저 </a:t>
            </a:r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buAutoNum type="arabicPeriod" startAt="3"/>
            </a:pP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 startAt="4"/>
            </a:pPr>
            <a:r>
              <a:rPr kumimoji="1" lang="en-US" altLang="ko-KR" sz="13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미사용 유저 </a:t>
            </a:r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예측치를 통해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잠재  </a:t>
            </a:r>
            <a:r>
              <a:rPr kumimoji="1" lang="en-US" altLang="ko-KR" sz="13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유저  제고를 위한 개인화마케팅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전략 구축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1CEF4-4953-226B-3690-924B9D46F8EE}"/>
              </a:ext>
            </a:extLst>
          </p:cNvPr>
          <p:cNvSpPr txBox="1"/>
          <p:nvPr/>
        </p:nvSpPr>
        <p:spPr>
          <a:xfrm>
            <a:off x="1625165" y="3769919"/>
            <a:ext cx="7096141" cy="646331"/>
          </a:xfrm>
          <a:prstGeom prst="rect">
            <a:avLst/>
          </a:prstGeom>
          <a:solidFill>
            <a:srgbClr val="00A8E6"/>
          </a:solidFill>
          <a:ln>
            <a:solidFill>
              <a:srgbClr val="019BFF"/>
            </a:solidFill>
          </a:ln>
          <a:effectLst>
            <a:softEdge rad="25400"/>
          </a:effectLst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8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미사용유저 </a:t>
            </a:r>
            <a:r>
              <a:rPr kumimoji="1"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예측을 통해 잠재 고객 유인을 위한 개인화 마케팅 전략 도출   </a:t>
            </a:r>
            <a:endParaRPr kumimoji="1" lang="en-US" altLang="ko-KR" sz="18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61758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3164563" y="3820420"/>
            <a:ext cx="58902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</a:p>
          <a:p>
            <a:pPr algn="r"/>
            <a:r>
              <a:rPr kumimoji="1" lang="ko-KR" altLang="en-US" sz="37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파생변수 생성</a:t>
            </a:r>
          </a:p>
        </p:txBody>
      </p:sp>
      <p:graphicFrame>
        <p:nvGraphicFramePr>
          <p:cNvPr id="1079" name="표 1076">
            <a:extLst>
              <a:ext uri="{FF2B5EF4-FFF2-40B4-BE49-F238E27FC236}">
                <a16:creationId xmlns:a16="http://schemas.microsoft.com/office/drawing/2014/main" id="{19F8A3BD-EF05-EAC1-2C53-30B6368D8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273347"/>
              </p:ext>
            </p:extLst>
          </p:nvPr>
        </p:nvGraphicFramePr>
        <p:xfrm>
          <a:off x="2195463" y="1093500"/>
          <a:ext cx="5961697" cy="3583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6719">
                  <a:extLst>
                    <a:ext uri="{9D8B030D-6E8A-4147-A177-3AD203B41FA5}">
                      <a16:colId xmlns:a16="http://schemas.microsoft.com/office/drawing/2014/main" val="3525179246"/>
                    </a:ext>
                  </a:extLst>
                </a:gridCol>
                <a:gridCol w="1024491">
                  <a:extLst>
                    <a:ext uri="{9D8B030D-6E8A-4147-A177-3AD203B41FA5}">
                      <a16:colId xmlns:a16="http://schemas.microsoft.com/office/drawing/2014/main" val="3110694788"/>
                    </a:ext>
                  </a:extLst>
                </a:gridCol>
                <a:gridCol w="2626820">
                  <a:extLst>
                    <a:ext uri="{9D8B030D-6E8A-4147-A177-3AD203B41FA5}">
                      <a16:colId xmlns:a16="http://schemas.microsoft.com/office/drawing/2014/main" val="3148726291"/>
                    </a:ext>
                  </a:extLst>
                </a:gridCol>
                <a:gridCol w="1503667">
                  <a:extLst>
                    <a:ext uri="{9D8B030D-6E8A-4147-A177-3AD203B41FA5}">
                      <a16:colId xmlns:a16="http://schemas.microsoft.com/office/drawing/2014/main" val="2044085401"/>
                    </a:ext>
                  </a:extLst>
                </a:gridCol>
              </a:tblGrid>
              <a:tr h="429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사용 테이블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사용 데이터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파생 변수 생성 방법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파생 변수 명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440655"/>
                  </a:ext>
                </a:extLst>
              </a:tr>
              <a:tr h="42929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구매 정보 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구매일자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결제금액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결제금액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,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결제횟수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최근구매일 가중치합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(STD),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분위수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구분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2565"/>
                  </a:ext>
                </a:extLst>
              </a:tr>
              <a:tr h="42929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결제금액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결제금액 총합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결제금액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870496"/>
                  </a:ext>
                </a:extLst>
              </a:tr>
              <a:tr h="42929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장바구니 번호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장바구니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unique 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번호 수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결제횟수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90548"/>
                  </a:ext>
                </a:extLst>
              </a:tr>
              <a:tr h="48990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결제금액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장바구니 번호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결제 금액 총합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/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장바구니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unique 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번호 수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 금액 평균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8872"/>
                  </a:ext>
                </a:extLst>
              </a:tr>
              <a:tr h="42929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구매일자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고객별 마지막 구매일자  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기준일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(2021-1-1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)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최근 구매일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07854"/>
                  </a:ext>
                </a:extLst>
              </a:tr>
              <a:tr h="48990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구매일자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결제금액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해당 요일 결제 금액 합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/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요일 결제 횟수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요일별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인당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평균결제금액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94612"/>
                  </a:ext>
                </a:extLst>
              </a:tr>
              <a:tr h="42929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 분류 정보 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테이블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 </a:t>
                      </a:r>
                      <a:r>
                        <a:rPr lang="ko-KR" altLang="en-US" sz="800" b="0" i="0" u="none" strike="noStrike" cap="none" dirty="0" smtClean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중분류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 중분류별 구매금액 합계로 최대</a:t>
                      </a:r>
                      <a:r>
                        <a:rPr lang="en-US" altLang="ko-KR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-</a:t>
                      </a: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최소 정규화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상품중분류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정규화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8470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4964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FM Analysis Step by Step: Guide to building an RFM model (+ Open-source  Example) | by Tadeh Alexani | Formaloo | Medium">
            <a:extLst>
              <a:ext uri="{FF2B5EF4-FFF2-40B4-BE49-F238E27FC236}">
                <a16:creationId xmlns:a16="http://schemas.microsoft.com/office/drawing/2014/main" id="{60A44201-E97F-344F-C973-20C68260A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r="13057"/>
          <a:stretch/>
        </p:blipFill>
        <p:spPr bwMode="auto">
          <a:xfrm>
            <a:off x="2890158" y="910120"/>
            <a:ext cx="4686300" cy="23250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DA712-7BA5-A8A0-CB39-9DFEF4E7CA2E}"/>
              </a:ext>
            </a:extLst>
          </p:cNvPr>
          <p:cNvSpPr txBox="1"/>
          <p:nvPr/>
        </p:nvSpPr>
        <p:spPr>
          <a:xfrm>
            <a:off x="1181055" y="3449094"/>
            <a:ext cx="7962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R</a:t>
            </a: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ecency : 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최근에 구매했는가 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37352F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F</a:t>
            </a: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requency : 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자주 구매했는가 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37352F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M</a:t>
            </a: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onetary : 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많은 금액을 지출했는가</a:t>
            </a:r>
          </a:p>
          <a:p>
            <a:pPr algn="ctr"/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/>
            </a:r>
            <a:b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</a:b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사용자별로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최근에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자주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많은 금액을 지출했는지에 따라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사용자들의 분포를 확인 하거나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사용자 그룹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또는 등급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을 나누어 분류 하는 분석 기법</a:t>
            </a:r>
            <a:endParaRPr lang="ko-KR" altLang="en-US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37352F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RFM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이란</a:t>
            </a:r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kumimoji="1" lang="ko-KR" altLang="en-US" sz="20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DCFE9-93E6-7BD7-7C6C-C1BD00F3C09C}"/>
              </a:ext>
            </a:extLst>
          </p:cNvPr>
          <p:cNvSpPr txBox="1"/>
          <p:nvPr/>
        </p:nvSpPr>
        <p:spPr>
          <a:xfrm>
            <a:off x="4548447" y="4957199"/>
            <a:ext cx="488783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medium.com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formaloo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/rfm-analysis-step-by-step-guide-to-building-an-rfm-model-open-source-example-dba5025a2331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3526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1ADFA3-F759-5265-717D-86F37E55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94" y="1176735"/>
            <a:ext cx="3050534" cy="31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AF97050-B99E-4427-D02C-A5E1696AD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03" b="7936"/>
          <a:stretch/>
        </p:blipFill>
        <p:spPr>
          <a:xfrm>
            <a:off x="5979702" y="2001841"/>
            <a:ext cx="2648102" cy="17292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8DB8D53-C167-EE02-5BC2-69753CE1FA3A}"/>
              </a:ext>
            </a:extLst>
          </p:cNvPr>
          <p:cNvSpPr/>
          <p:nvPr/>
        </p:nvSpPr>
        <p:spPr>
          <a:xfrm>
            <a:off x="5114218" y="2458564"/>
            <a:ext cx="626392" cy="422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F2791-FB99-6ECE-39B3-CA7350F4D938}"/>
              </a:ext>
            </a:extLst>
          </p:cNvPr>
          <p:cNvSpPr txBox="1"/>
          <p:nvPr/>
        </p:nvSpPr>
        <p:spPr>
          <a:xfrm>
            <a:off x="5617186" y="1362281"/>
            <a:ext cx="338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고객별로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2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최근방문일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(R),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방문빈도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(F),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구매금액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(M)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도출  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RFM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변수 도출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1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52014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BF2791-FB99-6ECE-39B3-CA7350F4D938}"/>
              </a:ext>
            </a:extLst>
          </p:cNvPr>
          <p:cNvSpPr txBox="1"/>
          <p:nvPr/>
        </p:nvSpPr>
        <p:spPr>
          <a:xfrm>
            <a:off x="5509997" y="1346116"/>
            <a:ext cx="338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점수 부여를 통한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RFM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등급 산출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8CABAE-4221-5383-8E04-C1170E46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94" y="1203460"/>
            <a:ext cx="3145227" cy="31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AEAD756-A23C-9B93-1D04-98F689123B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92"/>
          <a:stretch/>
        </p:blipFill>
        <p:spPr>
          <a:xfrm>
            <a:off x="6001146" y="1994790"/>
            <a:ext cx="2400844" cy="15853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RFM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변수 도출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2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단계</a:t>
            </a:r>
          </a:p>
        </p:txBody>
      </p:sp>
      <p:sp>
        <p:nvSpPr>
          <p:cNvPr id="18" name="오른쪽 화살표[R] 10">
            <a:extLst>
              <a:ext uri="{FF2B5EF4-FFF2-40B4-BE49-F238E27FC236}">
                <a16:creationId xmlns:a16="http://schemas.microsoft.com/office/drawing/2014/main" id="{78DB8D53-C167-EE02-5BC2-69753CE1FA3A}"/>
              </a:ext>
            </a:extLst>
          </p:cNvPr>
          <p:cNvSpPr/>
          <p:nvPr/>
        </p:nvSpPr>
        <p:spPr>
          <a:xfrm>
            <a:off x="5114218" y="2458564"/>
            <a:ext cx="626392" cy="422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7526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5477026" y="1062944"/>
            <a:ext cx="2229905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</a:t>
            </a: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7026" y="1814618"/>
            <a:ext cx="2513830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r>
              <a:rPr kumimoji="1"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EDA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77026" y="2566292"/>
            <a:ext cx="2149948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r>
              <a:rPr kumimoji="1"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7026" y="3317966"/>
            <a:ext cx="1332416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7026" y="4069640"/>
            <a:ext cx="38101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05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</a:t>
            </a:r>
            <a:r>
              <a:rPr kumimoji="1" lang="ko-KR" altLang="en-US" sz="2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전략</a:t>
            </a:r>
            <a:r>
              <a:rPr kumimoji="1"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기대효과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6000"/>
                    </a14:imgEffect>
                  </a14:imgLayer>
                </a14:imgProps>
              </a:ext>
            </a:extLst>
          </a:blip>
          <a:srcRect r="894"/>
          <a:stretch/>
        </p:blipFill>
        <p:spPr>
          <a:xfrm>
            <a:off x="1979411" y="1062944"/>
            <a:ext cx="3085799" cy="5461469"/>
          </a:xfrm>
          <a:prstGeom prst="rect">
            <a:avLst/>
          </a:prstGeom>
          <a:noFill/>
          <a:ln w="3492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979411" y="391453"/>
            <a:ext cx="1889185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sz="3000" i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5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Contents</a:t>
            </a:r>
            <a:endParaRPr kumimoji="1" lang="ko-KR" altLang="en-US" sz="3000" i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15D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292BA-B97A-BA37-F437-65CE1C3C6994}"/>
              </a:ext>
            </a:extLst>
          </p:cNvPr>
          <p:cNvSpPr txBox="1"/>
          <p:nvPr/>
        </p:nvSpPr>
        <p:spPr>
          <a:xfrm>
            <a:off x="7735555" y="4889531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엘페이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공식사이트</a:t>
            </a:r>
          </a:p>
        </p:txBody>
      </p:sp>
    </p:spTree>
    <p:extLst>
      <p:ext uri="{BB962C8B-B14F-4D97-AF65-F5344CB8AC3E}">
        <p14:creationId xmlns:p14="http://schemas.microsoft.com/office/powerpoint/2010/main" val="7040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BF2791-FB99-6ECE-39B3-CA7350F4D938}"/>
              </a:ext>
            </a:extLst>
          </p:cNvPr>
          <p:cNvSpPr txBox="1"/>
          <p:nvPr/>
        </p:nvSpPr>
        <p:spPr>
          <a:xfrm>
            <a:off x="5236442" y="1226127"/>
            <a:ext cx="338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RFM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등급별 가중치를 통해 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 등급 산출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0D4DA47A-4DFC-CED2-AE70-DC3035BA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613" y="1761613"/>
            <a:ext cx="1574800" cy="20955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F85E4A0-F745-BD85-C1DD-533482002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387" y="1226127"/>
            <a:ext cx="2978641" cy="316647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RFM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변수 도출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3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단계</a:t>
            </a:r>
          </a:p>
        </p:txBody>
      </p:sp>
      <p:sp>
        <p:nvSpPr>
          <p:cNvPr id="19" name="오른쪽 화살표[R] 10">
            <a:extLst>
              <a:ext uri="{FF2B5EF4-FFF2-40B4-BE49-F238E27FC236}">
                <a16:creationId xmlns:a16="http://schemas.microsoft.com/office/drawing/2014/main" id="{78DB8D53-C167-EE02-5BC2-69753CE1FA3A}"/>
              </a:ext>
            </a:extLst>
          </p:cNvPr>
          <p:cNvSpPr/>
          <p:nvPr/>
        </p:nvSpPr>
        <p:spPr>
          <a:xfrm>
            <a:off x="5114218" y="2458564"/>
            <a:ext cx="626392" cy="422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63323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파생변수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EDA &amp; LPAY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유저 등급별 차이 확인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8B40271-4BB6-544A-1DEB-D4A4796BC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71377"/>
              </p:ext>
            </p:extLst>
          </p:nvPr>
        </p:nvGraphicFramePr>
        <p:xfrm>
          <a:off x="1824594" y="1114575"/>
          <a:ext cx="5469518" cy="10632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0224">
                  <a:extLst>
                    <a:ext uri="{9D8B030D-6E8A-4147-A177-3AD203B41FA5}">
                      <a16:colId xmlns:a16="http://schemas.microsoft.com/office/drawing/2014/main" val="1350791804"/>
                    </a:ext>
                  </a:extLst>
                </a:gridCol>
                <a:gridCol w="856289">
                  <a:extLst>
                    <a:ext uri="{9D8B030D-6E8A-4147-A177-3AD203B41FA5}">
                      <a16:colId xmlns:a16="http://schemas.microsoft.com/office/drawing/2014/main" val="1571040414"/>
                    </a:ext>
                  </a:extLst>
                </a:gridCol>
                <a:gridCol w="377122">
                  <a:extLst>
                    <a:ext uri="{9D8B030D-6E8A-4147-A177-3AD203B41FA5}">
                      <a16:colId xmlns:a16="http://schemas.microsoft.com/office/drawing/2014/main" val="411867138"/>
                    </a:ext>
                  </a:extLst>
                </a:gridCol>
                <a:gridCol w="288388">
                  <a:extLst>
                    <a:ext uri="{9D8B030D-6E8A-4147-A177-3AD203B41FA5}">
                      <a16:colId xmlns:a16="http://schemas.microsoft.com/office/drawing/2014/main" val="2425903570"/>
                    </a:ext>
                  </a:extLst>
                </a:gridCol>
                <a:gridCol w="354938">
                  <a:extLst>
                    <a:ext uri="{9D8B030D-6E8A-4147-A177-3AD203B41FA5}">
                      <a16:colId xmlns:a16="http://schemas.microsoft.com/office/drawing/2014/main" val="2586609961"/>
                    </a:ext>
                  </a:extLst>
                </a:gridCol>
                <a:gridCol w="403744">
                  <a:extLst>
                    <a:ext uri="{9D8B030D-6E8A-4147-A177-3AD203B41FA5}">
                      <a16:colId xmlns:a16="http://schemas.microsoft.com/office/drawing/2014/main" val="2352318136"/>
                    </a:ext>
                  </a:extLst>
                </a:gridCol>
                <a:gridCol w="354938">
                  <a:extLst>
                    <a:ext uri="{9D8B030D-6E8A-4147-A177-3AD203B41FA5}">
                      <a16:colId xmlns:a16="http://schemas.microsoft.com/office/drawing/2014/main" val="2378507916"/>
                    </a:ext>
                  </a:extLst>
                </a:gridCol>
                <a:gridCol w="381329">
                  <a:extLst>
                    <a:ext uri="{9D8B030D-6E8A-4147-A177-3AD203B41FA5}">
                      <a16:colId xmlns:a16="http://schemas.microsoft.com/office/drawing/2014/main" val="3662206220"/>
                    </a:ext>
                  </a:extLst>
                </a:gridCol>
                <a:gridCol w="323136">
                  <a:extLst>
                    <a:ext uri="{9D8B030D-6E8A-4147-A177-3AD203B41FA5}">
                      <a16:colId xmlns:a16="http://schemas.microsoft.com/office/drawing/2014/main" val="649832432"/>
                    </a:ext>
                  </a:extLst>
                </a:gridCol>
                <a:gridCol w="519098">
                  <a:extLst>
                    <a:ext uri="{9D8B030D-6E8A-4147-A177-3AD203B41FA5}">
                      <a16:colId xmlns:a16="http://schemas.microsoft.com/office/drawing/2014/main" val="1650949755"/>
                    </a:ext>
                  </a:extLst>
                </a:gridCol>
                <a:gridCol w="550156">
                  <a:extLst>
                    <a:ext uri="{9D8B030D-6E8A-4147-A177-3AD203B41FA5}">
                      <a16:colId xmlns:a16="http://schemas.microsoft.com/office/drawing/2014/main" val="1989930376"/>
                    </a:ext>
                  </a:extLst>
                </a:gridCol>
                <a:gridCol w="550156">
                  <a:extLst>
                    <a:ext uri="{9D8B030D-6E8A-4147-A177-3AD203B41FA5}">
                      <a16:colId xmlns:a16="http://schemas.microsoft.com/office/drawing/2014/main" val="2555439633"/>
                    </a:ext>
                  </a:extLst>
                </a:gridCol>
              </a:tblGrid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고객번호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영수증 번호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채널 구분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제휴사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상품코드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구매일자</a:t>
                      </a:r>
                      <a:endParaRPr lang="ko-KR" altLang="en-US" sz="6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구매시간</a:t>
                      </a:r>
                      <a:endParaRPr lang="ko-KR" altLang="en-US" sz="6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4762" marR="4762" marT="476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연령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거주지 대분류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LPAY_</a:t>
                      </a:r>
                      <a:b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결제횟수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LPAY_</a:t>
                      </a:r>
                    </a:p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결제금액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68937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CUST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RCT_NO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CHNL_</a:t>
                      </a:r>
                      <a:b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COP_C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PD_C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DE_DT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DE_HR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BUY_AM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AGES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ZON_HLV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40477205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M467972035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A01000225734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PD0959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20210101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Z17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23300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51812102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88B0F7D-4FD0-5845-78B5-E9A0155AC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58048"/>
              </p:ext>
            </p:extLst>
          </p:nvPr>
        </p:nvGraphicFramePr>
        <p:xfrm>
          <a:off x="7687607" y="1114575"/>
          <a:ext cx="550156" cy="10632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0156">
                  <a:extLst>
                    <a:ext uri="{9D8B030D-6E8A-4147-A177-3AD203B41FA5}">
                      <a16:colId xmlns:a16="http://schemas.microsoft.com/office/drawing/2014/main" val="2008400910"/>
                    </a:ext>
                  </a:extLst>
                </a:gridCol>
              </a:tblGrid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</a:t>
                      </a:r>
                      <a:r>
                        <a:rPr lang="en-US" altLang="ko-KR" sz="800" b="1" i="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_</a:t>
                      </a:r>
                      <a:r>
                        <a:rPr lang="en-US" sz="800" b="1" i="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등급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47177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48745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4077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E09799-7C0D-27C4-0109-249239BAB88B}"/>
              </a:ext>
            </a:extLst>
          </p:cNvPr>
          <p:cNvSpPr txBox="1"/>
          <p:nvPr/>
        </p:nvSpPr>
        <p:spPr>
          <a:xfrm>
            <a:off x="1706799" y="2274374"/>
            <a:ext cx="77229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P_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과 같이 동일한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생성 방식을 이용하여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이력이 있는 유저에 한해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등급을 분류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이력 유저의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등급별로 파생변수를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하여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등급별로 파생변수의 수치 차이가 발생하는 것을 검증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D41C11-CD9C-6E98-7499-66A08756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9" t="10550" r="286"/>
          <a:stretch/>
        </p:blipFill>
        <p:spPr>
          <a:xfrm>
            <a:off x="2070964" y="3106628"/>
            <a:ext cx="3103494" cy="18415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F3BC90-5BBF-0107-5110-FDC55D5DC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8" t="10051" r="11891" b="694"/>
          <a:stretch/>
        </p:blipFill>
        <p:spPr>
          <a:xfrm>
            <a:off x="5461906" y="3076537"/>
            <a:ext cx="2933743" cy="18715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5EC501-2B3C-5184-EDCD-54C5D8AB21C0}"/>
              </a:ext>
            </a:extLst>
          </p:cNvPr>
          <p:cNvSpPr txBox="1"/>
          <p:nvPr/>
        </p:nvSpPr>
        <p:spPr>
          <a:xfrm>
            <a:off x="2559911" y="2879117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결제총액 </a:t>
            </a:r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CLASS 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비율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99A50-4042-C491-87AA-AB9B49C9980C}"/>
              </a:ext>
            </a:extLst>
          </p:cNvPr>
          <p:cNvSpPr txBox="1"/>
          <p:nvPr/>
        </p:nvSpPr>
        <p:spPr>
          <a:xfrm>
            <a:off x="5843790" y="2856524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결제</a:t>
            </a:r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ko-KR" altLang="en-US" sz="8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평균액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 </a:t>
            </a:r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CLASS 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비율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84491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endParaRPr kumimoji="1" lang="ko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변수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EDA &amp; LPAY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유저 등급별 차이 확인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E838B7-F901-89A3-4C68-7B535DAEE2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7" t="10606" r="330" b="555"/>
          <a:stretch/>
        </p:blipFill>
        <p:spPr>
          <a:xfrm>
            <a:off x="1258959" y="1355271"/>
            <a:ext cx="2444462" cy="1551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F1BAF5-EEAE-8139-D367-D609385AB4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" t="7392" r="311"/>
          <a:stretch/>
        </p:blipFill>
        <p:spPr>
          <a:xfrm>
            <a:off x="3810528" y="1304446"/>
            <a:ext cx="2655396" cy="1602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C6A8A148-E736-6C4C-BA8D-30FED7629E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92" r="329"/>
          <a:stretch/>
        </p:blipFill>
        <p:spPr>
          <a:xfrm>
            <a:off x="6533372" y="1304445"/>
            <a:ext cx="2487773" cy="160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1522927" y="1139732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결제횟수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CLASS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비율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484F57-577A-CD7C-9EFA-F98A0968BCA5}"/>
              </a:ext>
            </a:extLst>
          </p:cNvPr>
          <p:cNvSpPr txBox="1"/>
          <p:nvPr/>
        </p:nvSpPr>
        <p:spPr>
          <a:xfrm>
            <a:off x="4103581" y="1139732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등급별 연령 비중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DE37C-8838-169E-19D3-5ECA6D21BE0E}"/>
              </a:ext>
            </a:extLst>
          </p:cNvPr>
          <p:cNvSpPr txBox="1"/>
          <p:nvPr/>
        </p:nvSpPr>
        <p:spPr>
          <a:xfrm>
            <a:off x="6739677" y="1124737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등급별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P_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 유저 비율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756B8-4955-85B9-1849-E4B37323C26C}"/>
              </a:ext>
            </a:extLst>
          </p:cNvPr>
          <p:cNvSpPr txBox="1"/>
          <p:nvPr/>
        </p:nvSpPr>
        <p:spPr>
          <a:xfrm>
            <a:off x="1248149" y="3425542"/>
            <a:ext cx="7722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조합의 파생 변수 생성 후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등급별 경향성 차이를 보이지 않는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제거해 나가는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후진 소거법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(Backward Elimination)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방식으로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학습을 위한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A8E6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A8E6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데이터 셋 확정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A8E6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7002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54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데이터셋</a:t>
            </a:r>
            <a:endParaRPr kumimoji="1" lang="ko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32C06F-B2B9-5DAD-2405-2896C503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90232"/>
              </p:ext>
            </p:extLst>
          </p:nvPr>
        </p:nvGraphicFramePr>
        <p:xfrm>
          <a:off x="6465027" y="1212746"/>
          <a:ext cx="2366151" cy="2548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324">
                  <a:extLst>
                    <a:ext uri="{9D8B030D-6E8A-4147-A177-3AD203B41FA5}">
                      <a16:colId xmlns:a16="http://schemas.microsoft.com/office/drawing/2014/main" val="2900600972"/>
                    </a:ext>
                  </a:extLst>
                </a:gridCol>
                <a:gridCol w="979501">
                  <a:extLst>
                    <a:ext uri="{9D8B030D-6E8A-4147-A177-3AD203B41FA5}">
                      <a16:colId xmlns:a16="http://schemas.microsoft.com/office/drawing/2014/main" val="1158111910"/>
                    </a:ext>
                  </a:extLst>
                </a:gridCol>
                <a:gridCol w="589326">
                  <a:extLst>
                    <a:ext uri="{9D8B030D-6E8A-4147-A177-3AD203B41FA5}">
                      <a16:colId xmlns:a16="http://schemas.microsoft.com/office/drawing/2014/main" val="2868143191"/>
                    </a:ext>
                  </a:extLst>
                </a:gridCol>
              </a:tblGrid>
              <a:tr h="367986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변수 명</a:t>
                      </a: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설명</a:t>
                      </a:r>
                      <a:endParaRPr lang="en-US" altLang="ko-KR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예시</a:t>
                      </a:r>
                      <a:endParaRPr lang="en-US" altLang="ko-KR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3599"/>
                  </a:ext>
                </a:extLst>
              </a:tr>
              <a:tr h="28749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상품중분류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정규화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0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상품별 구매금액 총합 정규화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0.0575</a:t>
                      </a:r>
                      <a:endParaRPr lang="en-US" altLang="ko-KR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65005069"/>
                  </a:ext>
                </a:extLst>
              </a:tr>
              <a:tr h="28749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주중주말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결제일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주중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주말 </a:t>
                      </a:r>
                      <a:r>
                        <a:rPr lang="ko-KR" altLang="en-US" sz="700" b="0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분류</a:t>
                      </a:r>
                      <a:endParaRPr lang="en-US" altLang="ko-KR" sz="700" b="0" i="0" u="none" strike="noStrike" cap="none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700" b="0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월</a:t>
                      </a:r>
                      <a:r>
                        <a:rPr lang="en-US" altLang="ko-KR" sz="700" b="0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:0 ~ </a:t>
                      </a:r>
                      <a:r>
                        <a:rPr lang="ko-KR" altLang="en-US" sz="700" b="0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일</a:t>
                      </a:r>
                      <a:r>
                        <a:rPr lang="en-US" altLang="ko-KR" sz="700" b="0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:6)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0</a:t>
                      </a:r>
                      <a:endParaRPr lang="en-US" altLang="ko-KR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898570391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요일별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인당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평균결제금액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요일별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인당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평균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결제금액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1666.66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551888614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P_결제금액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금액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총액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150,000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98702259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P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결제횟수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총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횟수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22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158383243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P_결제액수평균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금액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총액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 총 횟수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6818.18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646155451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최근구매일</a:t>
                      </a:r>
                      <a:r>
                        <a:rPr lang="en-US" altLang="ko-KR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_R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고객별 마지막 구매일자  </a:t>
                      </a:r>
                      <a:endParaRPr lang="en-US" altLang="ko-KR" sz="7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en-US" altLang="ko-KR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</a:t>
                      </a: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 기준일</a:t>
                      </a:r>
                      <a:r>
                        <a:rPr lang="en-US" altLang="ko-KR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(2021-1-1</a:t>
                      </a: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en-US" altLang="ko-KR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)</a:t>
                      </a: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165days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097511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66EB9BD-5BB1-7097-5C2C-B91F546A4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944801"/>
              </p:ext>
            </p:extLst>
          </p:nvPr>
        </p:nvGraphicFramePr>
        <p:xfrm>
          <a:off x="1525069" y="1215267"/>
          <a:ext cx="2366151" cy="2546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324">
                  <a:extLst>
                    <a:ext uri="{9D8B030D-6E8A-4147-A177-3AD203B41FA5}">
                      <a16:colId xmlns:a16="http://schemas.microsoft.com/office/drawing/2014/main" val="2900600972"/>
                    </a:ext>
                  </a:extLst>
                </a:gridCol>
                <a:gridCol w="979501">
                  <a:extLst>
                    <a:ext uri="{9D8B030D-6E8A-4147-A177-3AD203B41FA5}">
                      <a16:colId xmlns:a16="http://schemas.microsoft.com/office/drawing/2014/main" val="1158111910"/>
                    </a:ext>
                  </a:extLst>
                </a:gridCol>
                <a:gridCol w="589326">
                  <a:extLst>
                    <a:ext uri="{9D8B030D-6E8A-4147-A177-3AD203B41FA5}">
                      <a16:colId xmlns:a16="http://schemas.microsoft.com/office/drawing/2014/main" val="2868143191"/>
                    </a:ext>
                  </a:extLst>
                </a:gridCol>
              </a:tblGrid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변수 명</a:t>
                      </a: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en-US" altLang="ko-KR" sz="7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예시</a:t>
                      </a:r>
                      <a:endParaRPr lang="en-US" altLang="ko-KR" sz="7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3599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고객번호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고객번호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M467972035</a:t>
                      </a:r>
                      <a:endParaRPr lang="en-US" altLang="ko-KR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33224617"/>
                  </a:ext>
                </a:extLst>
              </a:tr>
              <a:tr h="335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구매일자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구매일자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20210101</a:t>
                      </a:r>
                      <a:endParaRPr lang="en-US" altLang="ko-KR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65005069"/>
                  </a:ext>
                </a:extLst>
              </a:tr>
              <a:tr h="335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구매시간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구매시간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15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898570391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구매금액</a:t>
                      </a:r>
                      <a:r>
                        <a:rPr lang="en-US" altLang="ko-KR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_x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장바구니별</a:t>
                      </a:r>
                      <a:r>
                        <a:rPr lang="en-US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결제금액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23000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551888614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성별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성별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 (</a:t>
                      </a:r>
                      <a:r>
                        <a:rPr lang="ko-KR" altLang="en-US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</a:t>
                      </a: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 / 1 (</a:t>
                      </a:r>
                      <a:r>
                        <a:rPr lang="ko-KR" altLang="en-US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남</a:t>
                      </a: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98702259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연령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연령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20 (</a:t>
                      </a:r>
                      <a:r>
                        <a:rPr lang="ko-KR" altLang="en-US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연령대</a:t>
                      </a: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15838324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B32689-EEB0-6EA3-9764-F6A12345C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72606"/>
              </p:ext>
            </p:extLst>
          </p:nvPr>
        </p:nvGraphicFramePr>
        <p:xfrm>
          <a:off x="4008452" y="1215267"/>
          <a:ext cx="2366151" cy="25464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324">
                  <a:extLst>
                    <a:ext uri="{9D8B030D-6E8A-4147-A177-3AD203B41FA5}">
                      <a16:colId xmlns:a16="http://schemas.microsoft.com/office/drawing/2014/main" val="814144014"/>
                    </a:ext>
                  </a:extLst>
                </a:gridCol>
                <a:gridCol w="979501">
                  <a:extLst>
                    <a:ext uri="{9D8B030D-6E8A-4147-A177-3AD203B41FA5}">
                      <a16:colId xmlns:a16="http://schemas.microsoft.com/office/drawing/2014/main" val="3647523676"/>
                    </a:ext>
                  </a:extLst>
                </a:gridCol>
                <a:gridCol w="589326">
                  <a:extLst>
                    <a:ext uri="{9D8B030D-6E8A-4147-A177-3AD203B41FA5}">
                      <a16:colId xmlns:a16="http://schemas.microsoft.com/office/drawing/2014/main" val="1612017777"/>
                    </a:ext>
                  </a:extLst>
                </a:gridCol>
              </a:tblGrid>
              <a:tr h="372687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변수</a:t>
                      </a:r>
                      <a:r>
                        <a:rPr lang="en-US" sz="7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명</a:t>
                      </a:r>
                      <a:endParaRPr lang="en-US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설명</a:t>
                      </a:r>
                      <a:endParaRPr lang="en-US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예시</a:t>
                      </a:r>
                      <a:endParaRPr lang="en-US" altLang="ko-KR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460986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거주지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대분류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거주지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대분류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Z08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130326013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년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구매일자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년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2021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959481357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월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구매일자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월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529402331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일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구매일자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일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01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229892073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P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전체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결제에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대한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RFM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3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01810837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27CCB5E-BD76-A44A-6FB3-8C8457C9ACB7}"/>
              </a:ext>
            </a:extLst>
          </p:cNvPr>
          <p:cNvSpPr txBox="1"/>
          <p:nvPr/>
        </p:nvSpPr>
        <p:spPr>
          <a:xfrm>
            <a:off x="3720226" y="4042387"/>
            <a:ext cx="2667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18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컬럼의 데이터 셋 구성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0082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3164563" y="3820420"/>
            <a:ext cx="58902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</a:p>
          <a:p>
            <a:pPr algn="r"/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4335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 classification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위한 모델 탐색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570535" y="820300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RandomForest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45966-63F8-7BF0-2606-BA0DC49CEF6F}"/>
              </a:ext>
            </a:extLst>
          </p:cNvPr>
          <p:cNvSpPr txBox="1"/>
          <p:nvPr/>
        </p:nvSpPr>
        <p:spPr>
          <a:xfrm>
            <a:off x="1257256" y="3391270"/>
            <a:ext cx="3972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학습된 다수의 </a:t>
            </a:r>
            <a:r>
              <a:rPr kumimoji="1"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결정 트리</a:t>
            </a:r>
            <a:r>
              <a:rPr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(Decision Tree)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로부터</a:t>
            </a:r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 </a:t>
            </a:r>
            <a:r>
              <a:rPr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bagging </a:t>
            </a:r>
            <a:r>
              <a:rPr lang="ko-KR" altLang="en-US" sz="1200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앙상블한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모델</a:t>
            </a:r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결정 트리 </a:t>
            </a:r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 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데이터들이 가진 </a:t>
            </a:r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feature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들에서 패턴을 찾아</a:t>
            </a:r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분류 과제를 수행하는 </a:t>
            </a:r>
            <a:r>
              <a:rPr kumimoji="1" lang="ko-KR" altLang="en-US" sz="900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머신러닝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모델</a:t>
            </a:r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*bagging : 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각각의 </a:t>
            </a:r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tree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가 독립적이고 병렬적으로 학습되는 앙상블 기법</a:t>
            </a:r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6838061" y="4921587"/>
            <a:ext cx="28465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kumimoji="1" lang="en-US" altLang="ko-KR" sz="600" dirty="0" err="1">
                <a:solidFill>
                  <a:schemeClr val="tx2">
                    <a:lumMod val="75000"/>
                  </a:schemeClr>
                </a:solidFill>
              </a:rPr>
              <a:t>XGBoost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Scalable GPU Accelerated Learning(</a:t>
            </a:r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논문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kumimoji="1" lang="ko-KR" altLang="en-US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B581AA-5023-2DBB-6D3B-4D4C03A65482}"/>
              </a:ext>
            </a:extLst>
          </p:cNvPr>
          <p:cNvCxnSpPr>
            <a:cxnSpLocks/>
          </p:cNvCxnSpPr>
          <p:nvPr/>
        </p:nvCxnSpPr>
        <p:spPr>
          <a:xfrm>
            <a:off x="5153645" y="820300"/>
            <a:ext cx="0" cy="422923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99" y="1296274"/>
            <a:ext cx="2728009" cy="1909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3619690" y="4921587"/>
            <a:ext cx="28465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  <a:hlinkClick r:id="rId5"/>
              </a:rPr>
              <a:t>Random forest - Wikipedia</a:t>
            </a:r>
            <a:endParaRPr kumimoji="1" lang="ko-KR" altLang="en-US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5471975" y="820300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XGBoost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(Extreme Gradient Boosting)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245966-63F8-7BF0-2606-BA0DC49CEF6F}"/>
              </a:ext>
            </a:extLst>
          </p:cNvPr>
          <p:cNvSpPr txBox="1"/>
          <p:nvPr/>
        </p:nvSpPr>
        <p:spPr>
          <a:xfrm>
            <a:off x="5158696" y="3391270"/>
            <a:ext cx="39725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틀린 부분에 가중치를 더하며 진행하는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GBM(Gradient Boosting Machine)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중 하나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학습된 다수의 </a:t>
            </a:r>
            <a:r>
              <a:rPr kumimoji="1"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결정 트리</a:t>
            </a:r>
            <a:r>
              <a:rPr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(Decision Tree)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로부터</a:t>
            </a:r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 </a:t>
            </a:r>
            <a:r>
              <a:rPr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boosting </a:t>
            </a:r>
            <a:r>
              <a:rPr lang="ko-KR" altLang="en-US" sz="1200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앙상블한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모델</a:t>
            </a:r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*boosting: 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순차적으로</a:t>
            </a:r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tree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를 학습하는 앙상블 기법</a:t>
            </a:r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4027"/>
          <a:stretch/>
        </p:blipFill>
        <p:spPr>
          <a:xfrm>
            <a:off x="5415457" y="1191955"/>
            <a:ext cx="3459065" cy="1990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84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4335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 classification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위한 모델 탐색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6426989" y="4889531"/>
            <a:ext cx="2846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kumimoji="1" lang="en-US" altLang="ko-KR" sz="600" dirty="0" err="1">
                <a:solidFill>
                  <a:schemeClr val="tx2">
                    <a:lumMod val="75000"/>
                  </a:schemeClr>
                </a:solidFill>
              </a:rPr>
              <a:t>CatBoost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unbiased boosting with categorical features (</a:t>
            </a:r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논문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kumimoji="1" lang="ko-KR" altLang="en-US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45966-63F8-7BF0-2606-BA0DC49CEF6F}"/>
              </a:ext>
            </a:extLst>
          </p:cNvPr>
          <p:cNvSpPr txBox="1"/>
          <p:nvPr/>
        </p:nvSpPr>
        <p:spPr>
          <a:xfrm>
            <a:off x="5153645" y="3391270"/>
            <a:ext cx="3990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GBM(Gradient Boosting Machine)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중 하나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LightGBM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의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오버피팅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문제 해결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범주형 변수의 예측 모델에 최적화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B581AA-5023-2DBB-6D3B-4D4C03A65482}"/>
              </a:ext>
            </a:extLst>
          </p:cNvPr>
          <p:cNvCxnSpPr>
            <a:cxnSpLocks/>
          </p:cNvCxnSpPr>
          <p:nvPr/>
        </p:nvCxnSpPr>
        <p:spPr>
          <a:xfrm>
            <a:off x="5153645" y="820300"/>
            <a:ext cx="0" cy="422923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5465221" y="820299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CatBoost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765B56DD-18A5-B40D-6774-8B5E2B49E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r="9023" b="18114"/>
          <a:stretch/>
        </p:blipFill>
        <p:spPr bwMode="auto">
          <a:xfrm>
            <a:off x="1330387" y="1424269"/>
            <a:ext cx="3649918" cy="15254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2324860" y="4889531"/>
            <a:ext cx="28465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https://www.slideshare.net/GabrielCyprianoSaca/xgboost-lightgbm</a:t>
            </a:r>
            <a:endParaRPr kumimoji="1" lang="ko-KR" altLang="en-US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245966-63F8-7BF0-2606-BA0DC49CEF6F}"/>
              </a:ext>
            </a:extLst>
          </p:cNvPr>
          <p:cNvSpPr txBox="1"/>
          <p:nvPr/>
        </p:nvSpPr>
        <p:spPr>
          <a:xfrm>
            <a:off x="1168385" y="3360950"/>
            <a:ext cx="3990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GBM(Gradient Boosting Machine)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중 하나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leaf-wise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방식으로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tree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기반 학습 진행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XGBoost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보다 빠른 학습 속도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570535" y="820300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Light GBM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80" y="1210546"/>
            <a:ext cx="2596883" cy="18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9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9" y="296094"/>
            <a:ext cx="931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데이터 불균형 해결 </a:t>
            </a:r>
            <a:r>
              <a:rPr lang="en-US" altLang="ko-KR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: SMOTE</a:t>
            </a:r>
            <a:endParaRPr kumimoji="1" lang="ko-KR" altLang="en-US" dirty="0"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9EA0E-943B-D9CC-67F3-07C645B6379F}"/>
              </a:ext>
            </a:extLst>
          </p:cNvPr>
          <p:cNvSpPr txBox="1"/>
          <p:nvPr/>
        </p:nvSpPr>
        <p:spPr>
          <a:xfrm>
            <a:off x="1181055" y="3680566"/>
            <a:ext cx="79629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SMOTE</a:t>
            </a:r>
            <a: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란 데이터의 개수가 적은 클래스의 표본을 가져온 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임의의 값을 추가하여</a:t>
            </a:r>
            <a:endParaRPr lang="en-US" altLang="ko-KR" sz="1200" b="0" i="0" u="none" strike="noStrik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새로운 샘플을 만들어 데이터에 추가하는 </a:t>
            </a:r>
            <a:r>
              <a:rPr lang="ko-KR" altLang="en-US" sz="1200" b="1" i="0" u="none" strike="noStrik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오버샘플링</a:t>
            </a:r>
            <a:r>
              <a:rPr lang="ko-KR" altLang="en-US" sz="1200" b="1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방식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/>
            </a:r>
            <a:b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</a:br>
            <a:r>
              <a:rPr lang="en-US" altLang="ko-KR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-&gt;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RFM</a:t>
            </a:r>
            <a:r>
              <a:rPr lang="en-US" altLang="ko-KR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1</a:t>
            </a:r>
            <a: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 고객이 많은 </a:t>
            </a:r>
            <a:r>
              <a:rPr lang="ko-KR" altLang="en-US" sz="120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학습 데이터의 불균형 문제 </a:t>
            </a:r>
            <a:r>
              <a:rPr lang="ko-KR" altLang="en-US" sz="1200" i="0" u="none" strike="noStrike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해결</a:t>
            </a:r>
            <a:endParaRPr lang="en-US" altLang="ko-KR" sz="1200" i="0" u="none" strike="noStrike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200" i="0" u="none" strike="noStrik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-&gt;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모델의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과적합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방지</a:t>
            </a:r>
          </a:p>
          <a:p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2087" r="2109" b="2789"/>
          <a:stretch/>
        </p:blipFill>
        <p:spPr>
          <a:xfrm>
            <a:off x="1541776" y="1364584"/>
            <a:ext cx="3293791" cy="201328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857" t="4622" r="1311" b="1055"/>
          <a:stretch/>
        </p:blipFill>
        <p:spPr>
          <a:xfrm>
            <a:off x="5351191" y="1332019"/>
            <a:ext cx="3324726" cy="20131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1949868" y="1085798"/>
            <a:ext cx="2477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기존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데이터셋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RFM 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고객분포</a:t>
            </a:r>
            <a:endParaRPr kumimoji="1"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5495591" y="1053966"/>
            <a:ext cx="3035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SMOTE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를 적용한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데이터셋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RFM 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고객분포</a:t>
            </a:r>
            <a:endParaRPr kumimoji="1"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8BE779-28F3-0517-C182-DB84BE0676BF}"/>
              </a:ext>
            </a:extLst>
          </p:cNvPr>
          <p:cNvSpPr txBox="1"/>
          <p:nvPr/>
        </p:nvSpPr>
        <p:spPr>
          <a:xfrm>
            <a:off x="2561347" y="3379139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8BE779-28F3-0517-C182-DB84BE0676BF}"/>
              </a:ext>
            </a:extLst>
          </p:cNvPr>
          <p:cNvSpPr txBox="1"/>
          <p:nvPr/>
        </p:nvSpPr>
        <p:spPr>
          <a:xfrm>
            <a:off x="6413160" y="3347288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41459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4D695-432F-AF1F-140A-660D80948D62}"/>
              </a:ext>
            </a:extLst>
          </p:cNvPr>
          <p:cNvSpPr txBox="1"/>
          <p:nvPr/>
        </p:nvSpPr>
        <p:spPr>
          <a:xfrm>
            <a:off x="5439230" y="1233439"/>
            <a:ext cx="3295696" cy="3231654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Accuracy</a:t>
            </a:r>
          </a:p>
          <a:p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올바르게 예측된 데이터의 수를 전체 데이터의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  수로 나눈 값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2.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Precision</a:t>
            </a:r>
          </a:p>
          <a:p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모델이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True</a:t>
            </a:r>
            <a:r>
              <a:rPr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라고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분류한 것 중에서 실제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True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인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것의 비율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ko-KR" altLang="en-US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3.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Recall</a:t>
            </a:r>
          </a:p>
          <a:p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: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실제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True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인 것 중에서 모델이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True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라고 예측한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것의 비율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4.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F1 score</a:t>
            </a:r>
          </a:p>
          <a:p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precision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과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recall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의 조화평균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5136" name="Picture 16" descr="Understand TPR, FPR, Precision and Recall Metrics in Machine Learning -  Machine Learning Tutorial">
            <a:extLst>
              <a:ext uri="{FF2B5EF4-FFF2-40B4-BE49-F238E27FC236}">
                <a16:creationId xmlns:a16="http://schemas.microsoft.com/office/drawing/2014/main" id="{C44C9A98-FE25-AF56-62AA-EE8131FA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35" y="1233439"/>
            <a:ext cx="3429063" cy="34095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224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평가 지표</a:t>
            </a:r>
            <a:endParaRPr kumimoji="1" lang="ko-KR" altLang="en-US" sz="20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en-US" altLang="ko-KR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Accuracy, Precision, Recall, F1 score</a:t>
            </a:r>
            <a:endParaRPr kumimoji="1" lang="ko-KR" altLang="en-US" dirty="0"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7556C-E6FF-2347-C14D-C7A62F758AF2}"/>
              </a:ext>
            </a:extLst>
          </p:cNvPr>
          <p:cNvSpPr txBox="1"/>
          <p:nvPr/>
        </p:nvSpPr>
        <p:spPr>
          <a:xfrm>
            <a:off x="4508269" y="4958834"/>
            <a:ext cx="478813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www.tutorialexample.com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/understand-tpr-fpr-precision-and-recall-metrics-in-machine-learning-machine-learning-tutorial/</a:t>
            </a:r>
          </a:p>
        </p:txBody>
      </p:sp>
      <p:cxnSp>
        <p:nvCxnSpPr>
          <p:cNvPr id="12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6885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2C772-1427-D516-5860-30997F248912}"/>
              </a:ext>
            </a:extLst>
          </p:cNvPr>
          <p:cNvSpPr txBox="1"/>
          <p:nvPr/>
        </p:nvSpPr>
        <p:spPr>
          <a:xfrm>
            <a:off x="1181054" y="3609539"/>
            <a:ext cx="796294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AUC-ROC 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곡선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은 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다양한 </a:t>
            </a:r>
            <a:r>
              <a:rPr lang="ko-KR" altLang="en-US" sz="1200" b="0" i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임계값에서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모델의 분류 성능에 대한 측정값</a:t>
            </a:r>
            <a:endParaRPr lang="en-US" altLang="ko-KR" sz="1200" b="0" i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recall, precision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등의 값은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threshold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값을 조작함에 따라  왜곡될 수 있기 때문에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threshold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값의 변화에 따라 변화하는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ROC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곡선의 면적을 계산함으로써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모델의 전반적인 성능을 확인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7190" name="Picture 22" descr="CS 229 - 머신러닝 팁과 트릭 치트시트">
            <a:extLst>
              <a:ext uri="{FF2B5EF4-FFF2-40B4-BE49-F238E27FC236}">
                <a16:creationId xmlns:a16="http://schemas.microsoft.com/office/drawing/2014/main" id="{F473F72D-257D-5D6E-0998-9D3BE588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27" y="1252394"/>
            <a:ext cx="5909563" cy="22463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237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평가 지표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AUC-ROC </a:t>
            </a:r>
            <a:r>
              <a:rPr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곡선</a:t>
            </a:r>
            <a:endParaRPr kumimoji="1" lang="ko-KR" altLang="en-US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22D18-C1BE-96E1-DFEF-6F57231F7E4E}"/>
              </a:ext>
            </a:extLst>
          </p:cNvPr>
          <p:cNvSpPr txBox="1"/>
          <p:nvPr/>
        </p:nvSpPr>
        <p:spPr>
          <a:xfrm>
            <a:off x="5614307" y="4958835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machinelearningmastery.com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/assessing-comparing-classifier-performance-roc-curves-2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2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96619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1052214" y="3767520"/>
            <a:ext cx="79629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</a:t>
            </a:r>
          </a:p>
          <a:p>
            <a:pPr algn="r"/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 배경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9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4100" name="Picture 4" descr="ML | Log Loss and Mean Squared Error - GeeksforGeeks">
            <a:extLst>
              <a:ext uri="{FF2B5EF4-FFF2-40B4-BE49-F238E27FC236}">
                <a16:creationId xmlns:a16="http://schemas.microsoft.com/office/drawing/2014/main" id="{6E4E4C21-CDBE-0DB6-2DDF-25B860E1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54" y="1476865"/>
            <a:ext cx="5891623" cy="1519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40053-D974-59D0-E69A-7E0F58730EEC}"/>
              </a:ext>
            </a:extLst>
          </p:cNvPr>
          <p:cNvSpPr txBox="1"/>
          <p:nvPr/>
        </p:nvSpPr>
        <p:spPr>
          <a:xfrm>
            <a:off x="1181054" y="3462859"/>
            <a:ext cx="7962945" cy="1415772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Log loss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는 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다중 클래스 분류 모델을 평가하는 지표 </a:t>
            </a:r>
            <a:endParaRPr lang="en-US" altLang="ko-KR" sz="1200" b="0" i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모델이 예측한 확률 값을 직접적으로 반영하여 평가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b="0" i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확률 값을 음의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log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함수에 넣어 변환을 시킨 값으로 평가하는데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이는 잘못 예측할 수록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패널티를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부여하기 위함</a:t>
            </a:r>
            <a:endParaRPr lang="en-US" altLang="ko-KR" sz="1200" b="0" i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17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평가 지표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Log loss</a:t>
            </a:r>
            <a:endParaRPr kumimoji="1" lang="ko-KR" altLang="en-US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77655A-49CC-AF75-F469-E7191E79F624}"/>
              </a:ext>
            </a:extLst>
          </p:cNvPr>
          <p:cNvSpPr txBox="1"/>
          <p:nvPr/>
        </p:nvSpPr>
        <p:spPr>
          <a:xfrm>
            <a:off x="6478075" y="4957199"/>
            <a:ext cx="457643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www.geeksforgeeks.org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ml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loss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-and-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mean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squared-error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</a:t>
            </a:r>
          </a:p>
        </p:txBody>
      </p:sp>
      <p:cxnSp>
        <p:nvCxnSpPr>
          <p:cNvPr id="12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5286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0"/>
            <a:ext cx="1181013" cy="5383507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1075E907-08DA-6D71-4D84-B2AC93634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05972"/>
              </p:ext>
            </p:extLst>
          </p:nvPr>
        </p:nvGraphicFramePr>
        <p:xfrm>
          <a:off x="1694395" y="1013949"/>
          <a:ext cx="7056163" cy="2464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89">
                  <a:extLst>
                    <a:ext uri="{9D8B030D-6E8A-4147-A177-3AD203B41FA5}">
                      <a16:colId xmlns:a16="http://schemas.microsoft.com/office/drawing/2014/main" val="2025433241"/>
                    </a:ext>
                  </a:extLst>
                </a:gridCol>
                <a:gridCol w="1772732">
                  <a:extLst>
                    <a:ext uri="{9D8B030D-6E8A-4147-A177-3AD203B41FA5}">
                      <a16:colId xmlns:a16="http://schemas.microsoft.com/office/drawing/2014/main" val="576332923"/>
                    </a:ext>
                  </a:extLst>
                </a:gridCol>
                <a:gridCol w="1914171">
                  <a:extLst>
                    <a:ext uri="{9D8B030D-6E8A-4147-A177-3AD203B41FA5}">
                      <a16:colId xmlns:a16="http://schemas.microsoft.com/office/drawing/2014/main" val="26079681"/>
                    </a:ext>
                  </a:extLst>
                </a:gridCol>
                <a:gridCol w="1914171">
                  <a:extLst>
                    <a:ext uri="{9D8B030D-6E8A-4147-A177-3AD203B41FA5}">
                      <a16:colId xmlns:a16="http://schemas.microsoft.com/office/drawing/2014/main" val="4128847416"/>
                    </a:ext>
                  </a:extLst>
                </a:gridCol>
              </a:tblGrid>
              <a:tr h="354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모델명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Logloss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Auc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-Roc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526971"/>
                  </a:ext>
                </a:extLst>
              </a:tr>
              <a:tr h="524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RandomForest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0.994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0.042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0.999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1819"/>
                  </a:ext>
                </a:extLst>
              </a:tr>
              <a:tr h="524772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EF3535"/>
                          </a:solidFill>
                          <a:effectLst/>
                          <a:uLnTx/>
                          <a:uFillTx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Arial"/>
                          <a:sym typeface="Arial"/>
                        </a:rPr>
                        <a:t>LightGBM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EF3535"/>
                        </a:solidFill>
                        <a:effectLst/>
                        <a:uLnTx/>
                        <a:uFillTx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EF3535"/>
                          </a:solidFill>
                          <a:effectLst/>
                          <a:uLnTx/>
                          <a:uFillTx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Arial"/>
                          <a:sym typeface="Arial"/>
                        </a:rPr>
                        <a:t>0.932</a:t>
                      </a:r>
                      <a:endParaRPr kumimoji="0" lang="ko-KR" altLang="ko-KR" sz="1200" b="1" i="0" u="none" strike="noStrike" kern="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EF3535"/>
                        </a:solidFill>
                        <a:effectLst/>
                        <a:uLnTx/>
                        <a:uFillTx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EF3535"/>
                          </a:solidFill>
                          <a:effectLst/>
                          <a:uLnTx/>
                          <a:uFillTx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Arial"/>
                          <a:sym typeface="Arial"/>
                        </a:rPr>
                        <a:t>0.349</a:t>
                      </a:r>
                      <a:endParaRPr kumimoji="0" lang="ko-KR" altLang="ko-KR" sz="1200" b="1" i="0" u="none" strike="noStrike" kern="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EF3535"/>
                        </a:solidFill>
                        <a:effectLst/>
                        <a:uLnTx/>
                        <a:uFillTx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EF3535"/>
                          </a:solidFill>
                          <a:effectLst/>
                          <a:uLnTx/>
                          <a:uFillTx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Arial"/>
                          <a:sym typeface="Arial"/>
                        </a:rPr>
                        <a:t>0.973</a:t>
                      </a:r>
                      <a:endParaRPr kumimoji="0" lang="ko-KR" altLang="ko-KR" sz="1200" b="1" i="0" u="none" strike="noStrike" kern="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EF3535"/>
                        </a:solidFill>
                        <a:effectLst/>
                        <a:uLnTx/>
                        <a:uFillTx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529118"/>
                  </a:ext>
                </a:extLst>
              </a:tr>
              <a:tr h="524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XGBoost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0.809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0.647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0.980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018729"/>
                  </a:ext>
                </a:extLst>
              </a:tr>
              <a:tr h="524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CatBoost</a:t>
                      </a:r>
                      <a:endParaRPr lang="ko-KR" altLang="en-US" sz="12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0.8474</a:t>
                      </a:r>
                      <a:endParaRPr lang="ko-KR" altLang="en-US" sz="12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0.583</a:t>
                      </a:r>
                      <a:endParaRPr lang="ko-KR" altLang="en-US" sz="12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0.966</a:t>
                      </a:r>
                      <a:endParaRPr lang="ko-KR" altLang="en-US" sz="12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9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F6B424C-250B-5D73-7E80-702054A932A2}"/>
              </a:ext>
            </a:extLst>
          </p:cNvPr>
          <p:cNvSpPr txBox="1"/>
          <p:nvPr/>
        </p:nvSpPr>
        <p:spPr>
          <a:xfrm>
            <a:off x="1181013" y="3830872"/>
            <a:ext cx="79629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lang="ko-KR" altLang="en-US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b="1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Logloss</a:t>
            </a:r>
            <a:r>
              <a:rPr lang="en-US" altLang="ko-KR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스코어가 유의미한 </a:t>
            </a:r>
            <a:r>
              <a:rPr lang="en-US" altLang="ko-KR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ko-KR" altLang="en-US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선택  </a:t>
            </a:r>
            <a:endParaRPr lang="en-US" altLang="ko-KR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ln>
                <a:solidFill>
                  <a:schemeClr val="lt1">
                    <a:alpha val="0"/>
                  </a:schemeClr>
                </a:solidFill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fontAlgn="t" latinLnBrk="1"/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*  </a:t>
            </a:r>
            <a:r>
              <a:rPr lang="en-US" altLang="ko-KR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RandomForest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는 </a:t>
            </a:r>
            <a:r>
              <a:rPr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오버피팅의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영향으로 간주하여 배제 </a:t>
            </a:r>
            <a: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1965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평가</a:t>
            </a: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6360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2052" name="Picture 4" descr="Using Random Search to Optimize Hyperparameters | Engineering Education  (EngEd) Program | Section">
            <a:extLst>
              <a:ext uri="{FF2B5EF4-FFF2-40B4-BE49-F238E27FC236}">
                <a16:creationId xmlns:a16="http://schemas.microsoft.com/office/drawing/2014/main" id="{25E34968-B57D-EDAB-964D-51B42E780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5"/>
          <a:stretch/>
        </p:blipFill>
        <p:spPr bwMode="auto">
          <a:xfrm>
            <a:off x="1694094" y="1368202"/>
            <a:ext cx="2960836" cy="22227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983ABE-4441-FDE1-5D35-15F5698C4004}"/>
              </a:ext>
            </a:extLst>
          </p:cNvPr>
          <p:cNvSpPr txBox="1"/>
          <p:nvPr/>
        </p:nvSpPr>
        <p:spPr>
          <a:xfrm>
            <a:off x="1186495" y="3852955"/>
            <a:ext cx="79629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랜덤 </a:t>
            </a:r>
            <a:r>
              <a:rPr lang="ko-KR" altLang="en-US" sz="1200" i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서치</a:t>
            </a: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(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Random Search)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는 정해진 범위에서 난수를 생성해 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최적의 </a:t>
            </a:r>
            <a:r>
              <a:rPr lang="ko-KR" altLang="en-US" sz="1200" i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하이퍼파라미터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값 찾기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정해진 간격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(grid)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사이에 위치한 값들에 대해서도 확률적으로 탐색이 가능하므로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</a:p>
          <a:p>
            <a:pPr algn="ctr"/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최적의 </a:t>
            </a:r>
            <a:r>
              <a:rPr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하이퍼파라미터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값을 더 빨리 찾는다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</a:p>
          <a:p>
            <a:endParaRPr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CAA2A45-7556-AE01-F67D-73B34AC9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85" y="1600200"/>
            <a:ext cx="3080485" cy="17779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4055951D-E418-65C7-0D3E-A233D0AC1AE6}"/>
              </a:ext>
            </a:extLst>
          </p:cNvPr>
          <p:cNvSpPr/>
          <p:nvPr/>
        </p:nvSpPr>
        <p:spPr>
          <a:xfrm>
            <a:off x="4854771" y="2149050"/>
            <a:ext cx="626392" cy="422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2971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하이퍼파라미터</a:t>
            </a:r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튜닝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RandomizedSearchCV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사용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14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30773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graphicFrame>
        <p:nvGraphicFramePr>
          <p:cNvPr id="9" name="표 17">
            <a:extLst>
              <a:ext uri="{FF2B5EF4-FFF2-40B4-BE49-F238E27FC236}">
                <a16:creationId xmlns:a16="http://schemas.microsoft.com/office/drawing/2014/main" id="{BF03B06C-7219-6A57-7D96-6DCC90C9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65203"/>
              </p:ext>
            </p:extLst>
          </p:nvPr>
        </p:nvGraphicFramePr>
        <p:xfrm>
          <a:off x="1631342" y="1151846"/>
          <a:ext cx="7203879" cy="695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97">
                  <a:extLst>
                    <a:ext uri="{9D8B030D-6E8A-4147-A177-3AD203B41FA5}">
                      <a16:colId xmlns:a16="http://schemas.microsoft.com/office/drawing/2014/main" val="2025433241"/>
                    </a:ext>
                  </a:extLst>
                </a:gridCol>
                <a:gridCol w="1952194">
                  <a:extLst>
                    <a:ext uri="{9D8B030D-6E8A-4147-A177-3AD203B41FA5}">
                      <a16:colId xmlns:a16="http://schemas.microsoft.com/office/drawing/2014/main" val="576332923"/>
                    </a:ext>
                  </a:extLst>
                </a:gridCol>
                <a:gridCol w="1952194">
                  <a:extLst>
                    <a:ext uri="{9D8B030D-6E8A-4147-A177-3AD203B41FA5}">
                      <a16:colId xmlns:a16="http://schemas.microsoft.com/office/drawing/2014/main" val="26079681"/>
                    </a:ext>
                  </a:extLst>
                </a:gridCol>
                <a:gridCol w="1952194">
                  <a:extLst>
                    <a:ext uri="{9D8B030D-6E8A-4147-A177-3AD203B41FA5}">
                      <a16:colId xmlns:a16="http://schemas.microsoft.com/office/drawing/2014/main" val="2975754375"/>
                    </a:ext>
                  </a:extLst>
                </a:gridCol>
              </a:tblGrid>
              <a:tr h="315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모델명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b="1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Logloss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Auc</a:t>
                      </a:r>
                      <a:r>
                        <a:rPr lang="en-US" altLang="ko-KR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-Roc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526971"/>
                  </a:ext>
                </a:extLst>
              </a:tr>
              <a:tr h="3525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LightGBM</a:t>
                      </a:r>
                      <a:endParaRPr lang="ko-KR" altLang="en-US" sz="1050" b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0.926</a:t>
                      </a:r>
                      <a:endParaRPr lang="ko-KR" altLang="en-US" sz="1050" b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0.330</a:t>
                      </a:r>
                      <a:endParaRPr lang="ko-KR" altLang="en-US" sz="1050" b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0.991</a:t>
                      </a:r>
                      <a:endParaRPr lang="ko-KR" altLang="en-US" sz="1050" b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9915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0241B7F-E1AB-A4CC-4DDF-A4DD3F32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039"/>
              </p:ext>
            </p:extLst>
          </p:nvPr>
        </p:nvGraphicFramePr>
        <p:xfrm>
          <a:off x="1631342" y="1926414"/>
          <a:ext cx="7203880" cy="219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97">
                  <a:extLst>
                    <a:ext uri="{9D8B030D-6E8A-4147-A177-3AD203B41FA5}">
                      <a16:colId xmlns:a16="http://schemas.microsoft.com/office/drawing/2014/main" val="2214528325"/>
                    </a:ext>
                  </a:extLst>
                </a:gridCol>
                <a:gridCol w="1948070">
                  <a:extLst>
                    <a:ext uri="{9D8B030D-6E8A-4147-A177-3AD203B41FA5}">
                      <a16:colId xmlns:a16="http://schemas.microsoft.com/office/drawing/2014/main" val="2851920257"/>
                    </a:ext>
                  </a:extLst>
                </a:gridCol>
                <a:gridCol w="1963972">
                  <a:extLst>
                    <a:ext uri="{9D8B030D-6E8A-4147-A177-3AD203B41FA5}">
                      <a16:colId xmlns:a16="http://schemas.microsoft.com/office/drawing/2014/main" val="310745625"/>
                    </a:ext>
                  </a:extLst>
                </a:gridCol>
                <a:gridCol w="1941441">
                  <a:extLst>
                    <a:ext uri="{9D8B030D-6E8A-4147-A177-3AD203B41FA5}">
                      <a16:colId xmlns:a16="http://schemas.microsoft.com/office/drawing/2014/main" val="1677875823"/>
                    </a:ext>
                  </a:extLst>
                </a:gridCol>
              </a:tblGrid>
              <a:tr h="309097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예측값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Precision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Recall 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F1-score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6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0.94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0.98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0.96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28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0.93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3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24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0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5664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2330EDF-7B46-0DCA-09D2-0742A164C4FC}"/>
              </a:ext>
            </a:extLst>
          </p:cNvPr>
          <p:cNvSpPr txBox="1"/>
          <p:nvPr/>
        </p:nvSpPr>
        <p:spPr>
          <a:xfrm>
            <a:off x="1181056" y="4416919"/>
            <a:ext cx="796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SMOTE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적용 및 튜닝 후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 </a:t>
            </a:r>
            <a:r>
              <a:rPr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Logloss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의 감소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와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높은 예측 정확도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를 보임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1836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정확도</a:t>
            </a:r>
            <a:endParaRPr kumimoji="1" lang="ko-KR" altLang="en-US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17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3911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30EDF-7B46-0DCA-09D2-0742A164C4FC}"/>
              </a:ext>
            </a:extLst>
          </p:cNvPr>
          <p:cNvSpPr txBox="1"/>
          <p:nvPr/>
        </p:nvSpPr>
        <p:spPr>
          <a:xfrm>
            <a:off x="2538090" y="4085577"/>
            <a:ext cx="54506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학습 데이터와 테스트 데이터의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 간 고객별 결제금액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총합 분포가 유사함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을 확인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예측 성공 </a:t>
            </a: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9" y="296094"/>
            <a:ext cx="203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8" y="702295"/>
            <a:ext cx="59055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최종 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L_RFM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등급의 고객별 결제금액 총합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(P_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결제금액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)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분포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63401" y="1508760"/>
            <a:ext cx="3510280" cy="2459790"/>
            <a:chOff x="5402578" y="1516380"/>
            <a:chExt cx="3510280" cy="24597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861" t="3651" r="6863" b="1315"/>
            <a:stretch/>
          </p:blipFill>
          <p:spPr>
            <a:xfrm>
              <a:off x="5658746" y="1516380"/>
              <a:ext cx="3254112" cy="219721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BE779-28F3-0517-C182-DB84BE0676BF}"/>
                </a:ext>
              </a:extLst>
            </p:cNvPr>
            <p:cNvSpPr txBox="1"/>
            <p:nvPr/>
          </p:nvSpPr>
          <p:spPr>
            <a:xfrm rot="16200000">
              <a:off x="4848562" y="2460706"/>
              <a:ext cx="1297508" cy="189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P_</a:t>
              </a:r>
              <a:r>
                <a:rPr kumimoji="1" lang="ko-KR" altLang="en-US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결제금액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8BE779-28F3-0517-C182-DB84BE0676BF}"/>
                </a:ext>
              </a:extLst>
            </p:cNvPr>
            <p:cNvSpPr txBox="1"/>
            <p:nvPr/>
          </p:nvSpPr>
          <p:spPr>
            <a:xfrm>
              <a:off x="6736491" y="3779775"/>
              <a:ext cx="1251798" cy="196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RFM </a:t>
              </a:r>
              <a:r>
                <a:rPr kumimoji="1" lang="ko-KR" altLang="en-US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등급</a:t>
              </a:r>
            </a:p>
          </p:txBody>
        </p:sp>
      </p:grpSp>
      <p:cxnSp>
        <p:nvCxnSpPr>
          <p:cNvPr id="17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45960" y="1512567"/>
            <a:ext cx="3449142" cy="2413646"/>
            <a:chOff x="1824594" y="1516380"/>
            <a:chExt cx="3449142" cy="24136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rcRect l="1008"/>
            <a:stretch/>
          </p:blipFill>
          <p:spPr>
            <a:xfrm>
              <a:off x="2019624" y="1516380"/>
              <a:ext cx="3254112" cy="21972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8BE779-28F3-0517-C182-DB84BE0676BF}"/>
                </a:ext>
              </a:extLst>
            </p:cNvPr>
            <p:cNvSpPr txBox="1"/>
            <p:nvPr/>
          </p:nvSpPr>
          <p:spPr>
            <a:xfrm rot="16200000">
              <a:off x="1270578" y="2414562"/>
              <a:ext cx="1297508" cy="189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P_</a:t>
              </a:r>
              <a:r>
                <a:rPr kumimoji="1" lang="ko-KR" altLang="en-US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결제금액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8BE779-28F3-0517-C182-DB84BE0676BF}"/>
                </a:ext>
              </a:extLst>
            </p:cNvPr>
            <p:cNvSpPr txBox="1"/>
            <p:nvPr/>
          </p:nvSpPr>
          <p:spPr>
            <a:xfrm>
              <a:off x="3158507" y="3733631"/>
              <a:ext cx="1251798" cy="196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RFM </a:t>
              </a:r>
              <a:r>
                <a:rPr kumimoji="1" lang="ko-KR" altLang="en-US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등급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1638214" y="1121316"/>
            <a:ext cx="325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기존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데이터셋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(train data)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</a:t>
            </a:r>
            <a:endParaRPr kumimoji="1"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5D83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P_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결제금액 분포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5519569" y="1121316"/>
            <a:ext cx="32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RFM 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등급을 예측한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데이터셋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(test data)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</a:t>
            </a:r>
            <a:endParaRPr kumimoji="1"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5D83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P_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결제금액</a:t>
            </a:r>
          </a:p>
        </p:txBody>
      </p:sp>
    </p:spTree>
    <p:extLst>
      <p:ext uri="{BB962C8B-B14F-4D97-AF65-F5344CB8AC3E}">
        <p14:creationId xmlns:p14="http://schemas.microsoft.com/office/powerpoint/2010/main" val="7751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9" y="296094"/>
            <a:ext cx="203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8" y="702295"/>
            <a:ext cx="59055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엘페이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미사용 고객 예측 데이터 결과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cxnSp>
        <p:nvCxnSpPr>
          <p:cNvPr id="17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1075E907-08DA-6D71-4D84-B2AC93634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50433"/>
              </p:ext>
            </p:extLst>
          </p:nvPr>
        </p:nvGraphicFramePr>
        <p:xfrm>
          <a:off x="2604243" y="1185994"/>
          <a:ext cx="484049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20">
                  <a:extLst>
                    <a:ext uri="{9D8B030D-6E8A-4147-A177-3AD203B41FA5}">
                      <a16:colId xmlns:a16="http://schemas.microsoft.com/office/drawing/2014/main" val="2025433241"/>
                    </a:ext>
                  </a:extLst>
                </a:gridCol>
                <a:gridCol w="1798689">
                  <a:extLst>
                    <a:ext uri="{9D8B030D-6E8A-4147-A177-3AD203B41FA5}">
                      <a16:colId xmlns:a16="http://schemas.microsoft.com/office/drawing/2014/main" val="576332923"/>
                    </a:ext>
                  </a:extLst>
                </a:gridCol>
                <a:gridCol w="1798689">
                  <a:extLst>
                    <a:ext uri="{9D8B030D-6E8A-4147-A177-3AD203B41FA5}">
                      <a16:colId xmlns:a16="http://schemas.microsoft.com/office/drawing/2014/main" val="1194735124"/>
                    </a:ext>
                  </a:extLst>
                </a:gridCol>
              </a:tblGrid>
              <a:tr h="4119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L_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1200" b="1" i="0" u="none" strike="noStrike" cap="non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고객 수</a:t>
                      </a:r>
                      <a:r>
                        <a:rPr lang="en-US" altLang="ko-KR" sz="1200" b="1" i="0" u="none" strike="noStrike" cap="non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1" i="0" u="none" strike="noStrike" cap="non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명</a:t>
                      </a:r>
                      <a:r>
                        <a:rPr lang="en-US" altLang="ko-KR" sz="1200" b="1" i="0" u="none" strike="noStrike" cap="non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1200" b="1" i="0" u="none" strike="noStrike" cap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비율</a:t>
                      </a:r>
                      <a:endParaRPr lang="en-US" altLang="ko-KR" sz="1200" b="1" i="0" u="none" strike="noStrike" cap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526971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r>
                        <a:rPr lang="ko-KR" altLang="en-US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683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11.29</a:t>
                      </a:r>
                      <a:r>
                        <a:rPr lang="en-US" altLang="ko-KR" sz="1200" b="0" i="0" u="none" strike="noStrik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%  </a:t>
                      </a:r>
                      <a:endParaRPr lang="en-US" altLang="ko-KR" sz="12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401819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2</a:t>
                      </a:r>
                      <a:r>
                        <a:rPr lang="ko-KR" altLang="en-US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384</a:t>
                      </a:r>
                      <a:endParaRPr lang="ko-KR" altLang="ko-KR" sz="1200" b="0" i="0" u="none" strike="noStrike" cap="none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6.35%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529118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</a:t>
                      </a:r>
                      <a:r>
                        <a:rPr lang="ko-KR" altLang="en-US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685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11.32%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8018729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</a:t>
                      </a:r>
                      <a:r>
                        <a:rPr lang="ko-KR" altLang="en-US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1013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16.74%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6809915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</a:t>
                      </a:r>
                      <a:r>
                        <a:rPr lang="ko-KR" altLang="en-US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3287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54.31%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9975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F6B424C-250B-5D73-7E80-702054A932A2}"/>
              </a:ext>
            </a:extLst>
          </p:cNvPr>
          <p:cNvSpPr txBox="1"/>
          <p:nvPr/>
        </p:nvSpPr>
        <p:spPr>
          <a:xfrm>
            <a:off x="1181013" y="4054599"/>
            <a:ext cx="79629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 smtClean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예측한 데이터프레임에서 고객 중복을 제거하여</a:t>
            </a:r>
            <a:endParaRPr lang="en-US" altLang="ko-KR" b="0" dirty="0" smtClean="0">
              <a:ln>
                <a:solidFill>
                  <a:schemeClr val="lt1">
                    <a:alpha val="0"/>
                  </a:schemeClr>
                </a:solidFill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 smtClean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unique</a:t>
            </a:r>
            <a:r>
              <a:rPr lang="ko-KR" altLang="en-US" b="0" dirty="0" smtClean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고객 수 등급별 예측 고객 수</a:t>
            </a:r>
            <a: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15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1052214" y="3789751"/>
            <a:ext cx="79629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05</a:t>
            </a:r>
          </a:p>
          <a:p>
            <a:pPr algn="r"/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 및 기대효과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6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180C4D90-58C8-16AD-A5C8-E980C79436C6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60F6F7-C0A3-86A8-E616-A4F85B1A7988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5" name="Google Shape;81;p16">
            <a:extLst>
              <a:ext uri="{FF2B5EF4-FFF2-40B4-BE49-F238E27FC236}">
                <a16:creationId xmlns:a16="http://schemas.microsoft.com/office/drawing/2014/main" id="{DA676EA1-C801-D4FC-ECBC-D25BB237E233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8" descr="L.POINT with L.PAY - Apps on Google Play">
            <a:extLst>
              <a:ext uri="{FF2B5EF4-FFF2-40B4-BE49-F238E27FC236}">
                <a16:creationId xmlns:a16="http://schemas.microsoft.com/office/drawing/2014/main" id="{7A70F8B7-ECE0-7E1C-915B-F5D70E8A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52BF7E-B23C-9253-DD18-121ED028F49D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9C6D8E4-8B5A-4DCA-84B0-DDAAC3B46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509540"/>
              </p:ext>
            </p:extLst>
          </p:nvPr>
        </p:nvGraphicFramePr>
        <p:xfrm>
          <a:off x="1645685" y="1416102"/>
          <a:ext cx="2966437" cy="205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885">
                  <a:extLst>
                    <a:ext uri="{9D8B030D-6E8A-4147-A177-3AD203B41FA5}">
                      <a16:colId xmlns:a16="http://schemas.microsoft.com/office/drawing/2014/main" val="128530676"/>
                    </a:ext>
                  </a:extLst>
                </a:gridCol>
                <a:gridCol w="1586732">
                  <a:extLst>
                    <a:ext uri="{9D8B030D-6E8A-4147-A177-3AD203B41FA5}">
                      <a16:colId xmlns:a16="http://schemas.microsoft.com/office/drawing/2014/main" val="1039333634"/>
                    </a:ext>
                  </a:extLst>
                </a:gridCol>
                <a:gridCol w="978820">
                  <a:extLst>
                    <a:ext uri="{9D8B030D-6E8A-4147-A177-3AD203B41FA5}">
                      <a16:colId xmlns:a16="http://schemas.microsoft.com/office/drawing/2014/main" val="1939112495"/>
                    </a:ext>
                  </a:extLst>
                </a:gridCol>
              </a:tblGrid>
              <a:tr h="3428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L_</a:t>
                      </a:r>
                      <a:r>
                        <a:rPr lang="ko-KR" alt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L_PAY </a:t>
                      </a: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총 매출액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매출액 비중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06746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</a:t>
                      </a:r>
                      <a:r>
                        <a:rPr lang="ko-KR" altLang="en-US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AF0905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</a:t>
                      </a: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15,993,060,616 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75%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42986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2</a:t>
                      </a:r>
                      <a:r>
                        <a:rPr lang="ko-KR" altLang="en-US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 </a:t>
                      </a: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3,288,716,265 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15%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8699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3</a:t>
                      </a:r>
                      <a:r>
                        <a:rPr lang="ko-KR" altLang="en-US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 </a:t>
                      </a: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1,338,420,026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6%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67667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4</a:t>
                      </a:r>
                      <a:r>
                        <a:rPr lang="ko-KR" altLang="en-US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   </a:t>
                      </a: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578,708,224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3%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2858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5</a:t>
                      </a:r>
                      <a:r>
                        <a:rPr lang="ko-KR" altLang="en-US" sz="900" b="1" i="0" u="none" strike="noStrike" cap="non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   </a:t>
                      </a: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227,855,300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7532"/>
                  </a:ext>
                </a:extLst>
              </a:tr>
            </a:tbl>
          </a:graphicData>
        </a:graphic>
      </p:graphicFrame>
      <p:pic>
        <p:nvPicPr>
          <p:cNvPr id="11" name="그래픽 10" descr="레벨이 있는 피라미드 단색으로 채워진">
            <a:extLst>
              <a:ext uri="{FF2B5EF4-FFF2-40B4-BE49-F238E27FC236}">
                <a16:creationId xmlns:a16="http://schemas.microsoft.com/office/drawing/2014/main" id="{3827A9EF-C4CE-DF41-004E-66331C8A9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" t="37317" r="-3258"/>
          <a:stretch/>
        </p:blipFill>
        <p:spPr>
          <a:xfrm>
            <a:off x="4785613" y="1969659"/>
            <a:ext cx="2966437" cy="1730308"/>
          </a:xfrm>
          <a:prstGeom prst="rect">
            <a:avLst/>
          </a:prstGeom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468730AD-9550-2582-83C2-896A17B2A3CE}"/>
              </a:ext>
            </a:extLst>
          </p:cNvPr>
          <p:cNvSpPr/>
          <p:nvPr/>
        </p:nvSpPr>
        <p:spPr>
          <a:xfrm>
            <a:off x="5806620" y="1337970"/>
            <a:ext cx="747251" cy="59976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1B381-C669-91DC-A061-9A2D0A981163}"/>
              </a:ext>
            </a:extLst>
          </p:cNvPr>
          <p:cNvSpPr txBox="1"/>
          <p:nvPr/>
        </p:nvSpPr>
        <p:spPr>
          <a:xfrm>
            <a:off x="1181055" y="3945795"/>
            <a:ext cx="7962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파레토 법칙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80–20 rule)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따라서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사용자 중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RFM 1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유저의 매출액이 총 매출의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75%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차지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미사용 유저 중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등급으로 예측되는 유저를 대상으로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마케팅이 우선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되어야 함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5437E-DD36-2E6A-9C6D-7796F6686A62}"/>
              </a:ext>
            </a:extLst>
          </p:cNvPr>
          <p:cNvSpPr txBox="1"/>
          <p:nvPr/>
        </p:nvSpPr>
        <p:spPr>
          <a:xfrm>
            <a:off x="4150865" y="3333204"/>
            <a:ext cx="405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*파레토 법칙 </a:t>
            </a:r>
            <a:r>
              <a:rPr lang="en-US" altLang="ko-K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 dirty="0"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결과의 </a:t>
            </a:r>
            <a:r>
              <a:rPr lang="en-US" altLang="ko-KR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80%</a:t>
            </a:r>
            <a:r>
              <a:rPr lang="ko-KR" altLang="en-US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전체 원인의 </a:t>
            </a:r>
            <a:r>
              <a:rPr lang="en-US" altLang="ko-KR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20%</a:t>
            </a:r>
            <a:r>
              <a:rPr lang="ko-KR" altLang="en-US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일어나는 현상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D7463-39E9-0EC2-1172-5066083B562C}"/>
              </a:ext>
            </a:extLst>
          </p:cNvPr>
          <p:cNvSpPr txBox="1"/>
          <p:nvPr/>
        </p:nvSpPr>
        <p:spPr>
          <a:xfrm>
            <a:off x="7925541" y="1425916"/>
            <a:ext cx="94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ko-KR" altLang="en-US" sz="1400" b="1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매출 </a:t>
            </a:r>
            <a:r>
              <a:rPr lang="en-US" altLang="ko-KR" sz="1400" b="1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80%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6281C-0C7F-E03D-C5FE-C2FA95F5ADF1}"/>
              </a:ext>
            </a:extLst>
          </p:cNvPr>
          <p:cNvSpPr txBox="1"/>
          <p:nvPr/>
        </p:nvSpPr>
        <p:spPr>
          <a:xfrm>
            <a:off x="7925541" y="2594473"/>
            <a:ext cx="94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ko-KR" altLang="en-US" sz="1400" b="1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매출 </a:t>
            </a:r>
            <a:r>
              <a:rPr lang="en-US" altLang="ko-KR" sz="1400" b="1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20%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B70FA3-BEF7-EAEE-A03F-348FDB15D3DA}"/>
              </a:ext>
            </a:extLst>
          </p:cNvPr>
          <p:cNvSpPr txBox="1"/>
          <p:nvPr/>
        </p:nvSpPr>
        <p:spPr>
          <a:xfrm>
            <a:off x="6553871" y="1433765"/>
            <a:ext cx="941510" cy="30777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R="0"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altLang="ko-KR" sz="1400" b="1" i="0" u="none" strike="noStrike" cap="none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20</a:t>
            </a:r>
            <a:r>
              <a:rPr lang="en-US" altLang="ko-KR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%</a:t>
            </a:r>
            <a:r>
              <a:rPr lang="ko-KR" altLang="en-US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 유저</a:t>
            </a:r>
            <a:endParaRPr lang="en-US" altLang="ko-KR" sz="1400" b="1" i="0" u="none" strike="noStrike" cap="none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  <a:cs typeface="+mn-cs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EB9BAA-0122-0652-7656-16C4E7FF1BEA}"/>
              </a:ext>
            </a:extLst>
          </p:cNvPr>
          <p:cNvSpPr txBox="1"/>
          <p:nvPr/>
        </p:nvSpPr>
        <p:spPr>
          <a:xfrm>
            <a:off x="6553871" y="2571750"/>
            <a:ext cx="941510" cy="30777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R="0"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altLang="ko-KR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8</a:t>
            </a:r>
            <a:r>
              <a:rPr lang="en-US" altLang="ko-KR" sz="1400" b="1" i="0" u="none" strike="noStrike" cap="none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0</a:t>
            </a:r>
            <a:r>
              <a:rPr lang="en-US" altLang="ko-KR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%</a:t>
            </a:r>
            <a:r>
              <a:rPr lang="ko-KR" altLang="en-US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 유저</a:t>
            </a:r>
            <a:endParaRPr lang="en-US" altLang="ko-KR" sz="1400" b="1" i="0" u="none" strike="noStrike" cap="none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  <a:cs typeface="+mn-cs"/>
              <a:sym typeface="Arial"/>
            </a:endParaRP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3BB00F4B-C1E2-AE38-1ABA-CE3D6948BF3A}"/>
              </a:ext>
            </a:extLst>
          </p:cNvPr>
          <p:cNvSpPr/>
          <p:nvPr/>
        </p:nvSpPr>
        <p:spPr>
          <a:xfrm>
            <a:off x="7605922" y="1095806"/>
            <a:ext cx="235974" cy="873853"/>
          </a:xfrm>
          <a:prstGeom prst="rightBrac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중괄호[R] 19">
            <a:extLst>
              <a:ext uri="{FF2B5EF4-FFF2-40B4-BE49-F238E27FC236}">
                <a16:creationId xmlns:a16="http://schemas.microsoft.com/office/drawing/2014/main" id="{5440216B-5E0E-858B-9563-110ABD2481AD}"/>
              </a:ext>
            </a:extLst>
          </p:cNvPr>
          <p:cNvSpPr/>
          <p:nvPr/>
        </p:nvSpPr>
        <p:spPr>
          <a:xfrm>
            <a:off x="7588146" y="2198931"/>
            <a:ext cx="235974" cy="1109945"/>
          </a:xfrm>
          <a:prstGeom prst="rightBrac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29EB3-FD56-C55A-F52B-C3BCAC006A81}"/>
              </a:ext>
            </a:extLst>
          </p:cNvPr>
          <p:cNvSpPr txBox="1"/>
          <p:nvPr/>
        </p:nvSpPr>
        <p:spPr>
          <a:xfrm>
            <a:off x="1440424" y="788029"/>
            <a:ext cx="725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RFM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1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예측 유저 대상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전환 마케팅 진행</a:t>
            </a:r>
            <a:endParaRPr kumimoji="1"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50599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6">
            <a:extLst>
              <a:ext uri="{FF2B5EF4-FFF2-40B4-BE49-F238E27FC236}">
                <a16:creationId xmlns:a16="http://schemas.microsoft.com/office/drawing/2014/main" id="{A711D198-B003-8AA4-B690-FDAABC240B65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905BE-2016-ABDF-1D16-D8F662440599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4" name="Google Shape;81;p16">
            <a:extLst>
              <a:ext uri="{FF2B5EF4-FFF2-40B4-BE49-F238E27FC236}">
                <a16:creationId xmlns:a16="http://schemas.microsoft.com/office/drawing/2014/main" id="{B80678D3-6DE5-A69E-708A-3008F4BF7347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8" descr="L.POINT with L.PAY - Apps on Google Play">
            <a:extLst>
              <a:ext uri="{FF2B5EF4-FFF2-40B4-BE49-F238E27FC236}">
                <a16:creationId xmlns:a16="http://schemas.microsoft.com/office/drawing/2014/main" id="{C4DB58A9-14BB-B14F-8781-2F3C63F96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6CADA-7F66-7C61-6B8D-68ADCDA4BC45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43858-1AC4-98B3-C7C3-6046F699ED1B}"/>
              </a:ext>
            </a:extLst>
          </p:cNvPr>
          <p:cNvSpPr txBox="1"/>
          <p:nvPr/>
        </p:nvSpPr>
        <p:spPr>
          <a:xfrm>
            <a:off x="2284239" y="1269805"/>
            <a:ext cx="2827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</a:t>
            </a:r>
            <a:r>
              <a:rPr kumimoji="1" lang="ko-KR" altLang="en-US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kumimoji="1" lang="ko-KR" altLang="en-US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 유저의 상품 중분류 구매 횟수 </a:t>
            </a:r>
            <a:r>
              <a:rPr kumimoji="1" lang="en-US" altLang="ko-KR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kumimoji="1" lang="ko-KR" altLang="en-US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온라인</a:t>
            </a:r>
            <a:r>
              <a:rPr kumimoji="1" lang="en-US" altLang="ko-KR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endParaRPr kumimoji="1" lang="ko-KR" altLang="en-US" sz="1000" b="1" dirty="0">
              <a:ln>
                <a:solidFill>
                  <a:srgbClr val="00B7FF">
                    <a:alpha val="0"/>
                  </a:srgbClr>
                </a:solidFill>
              </a:ln>
              <a:solidFill>
                <a:srgbClr val="043B55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3F43C83-D610-2980-EF62-FF99B37CE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895770"/>
              </p:ext>
            </p:extLst>
          </p:nvPr>
        </p:nvGraphicFramePr>
        <p:xfrm>
          <a:off x="5880253" y="1450705"/>
          <a:ext cx="2565552" cy="20441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732">
                  <a:extLst>
                    <a:ext uri="{9D8B030D-6E8A-4147-A177-3AD203B41FA5}">
                      <a16:colId xmlns:a16="http://schemas.microsoft.com/office/drawing/2014/main" val="1039333634"/>
                    </a:ext>
                  </a:extLst>
                </a:gridCol>
                <a:gridCol w="978820">
                  <a:extLst>
                    <a:ext uri="{9D8B030D-6E8A-4147-A177-3AD203B41FA5}">
                      <a16:colId xmlns:a16="http://schemas.microsoft.com/office/drawing/2014/main" val="1939112495"/>
                    </a:ext>
                  </a:extLst>
                </a:gridCol>
              </a:tblGrid>
              <a:tr h="330109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0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중분류 명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0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결제 횟수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06746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채소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42986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대용식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18925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8699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과자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14364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67667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유제품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12911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2858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과일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11947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75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401B691-EF42-40B8-2AB7-B7B8565A60C8}"/>
              </a:ext>
            </a:extLst>
          </p:cNvPr>
          <p:cNvSpPr txBox="1"/>
          <p:nvPr/>
        </p:nvSpPr>
        <p:spPr>
          <a:xfrm>
            <a:off x="1181055" y="3840906"/>
            <a:ext cx="7962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유저의 소비 회수가 높은 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자주 구매하는 상품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중분류 상품을 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미끼 상품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(Loss Leader)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활용해</a:t>
            </a:r>
            <a:endParaRPr kumimoji="1" lang="en-US" altLang="ko-KR" sz="1200" dirty="0">
              <a:ln>
                <a:solidFill>
                  <a:srgbClr val="00B7FF">
                    <a:alpha val="0"/>
                  </a:srgb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전환을 제고</a:t>
            </a:r>
            <a:endParaRPr kumimoji="1" lang="en-US" altLang="ko-KR" sz="1200" dirty="0">
              <a:ln>
                <a:solidFill>
                  <a:srgbClr val="00B7FF">
                    <a:alpha val="0"/>
                  </a:srgb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448D1E-245C-5574-55D2-82A3CA526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557" y="1524323"/>
            <a:ext cx="3561348" cy="2113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B29EB3-FD56-C55A-F52B-C3BCAC006A81}"/>
              </a:ext>
            </a:extLst>
          </p:cNvPr>
          <p:cNvSpPr txBox="1"/>
          <p:nvPr/>
        </p:nvSpPr>
        <p:spPr>
          <a:xfrm>
            <a:off x="1440424" y="788029"/>
            <a:ext cx="725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RFM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1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예측 유저 대상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전환 마케팅 진행</a:t>
            </a:r>
            <a:endParaRPr kumimoji="1"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5698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5AD2687C-C472-E3EF-85C8-5514CD47E19B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4CA2D0-02CB-94E9-AD8E-3859C3EA9540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5" name="Google Shape;81;p16">
            <a:extLst>
              <a:ext uri="{FF2B5EF4-FFF2-40B4-BE49-F238E27FC236}">
                <a16:creationId xmlns:a16="http://schemas.microsoft.com/office/drawing/2014/main" id="{71923F75-C9BD-4EC9-B08C-8DC264B3AEA3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8" descr="L.POINT with L.PAY - Apps on Google Play">
            <a:extLst>
              <a:ext uri="{FF2B5EF4-FFF2-40B4-BE49-F238E27FC236}">
                <a16:creationId xmlns:a16="http://schemas.microsoft.com/office/drawing/2014/main" id="{E89C651F-2046-752C-B7DB-AC8CC299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EA56-7B9B-6A74-E0BB-3A67B45397B2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29EB3-FD56-C55A-F52B-C3BCAC006A81}"/>
              </a:ext>
            </a:extLst>
          </p:cNvPr>
          <p:cNvSpPr txBox="1"/>
          <p:nvPr/>
        </p:nvSpPr>
        <p:spPr>
          <a:xfrm>
            <a:off x="1440424" y="788029"/>
            <a:ext cx="725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RFM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1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예측 유저 대상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전환 마케팅 진행</a:t>
            </a:r>
            <a:endParaRPr kumimoji="1"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10" name="Object 11">
            <a:extLst>
              <a:ext uri="{FF2B5EF4-FFF2-40B4-BE49-F238E27FC236}">
                <a16:creationId xmlns:a16="http://schemas.microsoft.com/office/drawing/2014/main" id="{9D5FF8BD-41AD-BB89-F7CA-25C6E985C3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8" b="97463" l="3308" r="99237">
                        <a14:foregroundMark x1="50127" y1="3071" x2="56489" y2="3338"/>
                        <a14:foregroundMark x1="90076" y1="1869" x2="97201" y2="5741"/>
                        <a14:foregroundMark x1="7888" y1="1869" x2="7888" y2="1869"/>
                        <a14:foregroundMark x1="10941" y1="1869" x2="3308" y2="3071"/>
                        <a14:foregroundMark x1="23410" y1="668" x2="40204" y2="1469"/>
                        <a14:foregroundMark x1="35115" y1="1869" x2="55471" y2="3338"/>
                        <a14:foregroundMark x1="55725" y1="3071" x2="72519" y2="1335"/>
                        <a14:foregroundMark x1="97710" y1="4673" x2="99237" y2="13618"/>
                        <a14:foregroundMark x1="96438" y1="12550" x2="99237" y2="18291"/>
                        <a14:foregroundMark x1="97201" y1="14820" x2="97964" y2="49533"/>
                        <a14:foregroundMark x1="97201" y1="48598" x2="98728" y2="97463"/>
                        <a14:backgroundMark x1="43511" y1="20027" x2="43511" y2="29640"/>
                        <a14:backgroundMark x1="41985" y1="30708" x2="64631" y2="20561"/>
                        <a14:backgroundMark x1="64631" y1="20561" x2="70738" y2="32977"/>
                        <a14:backgroundMark x1="70738" y1="32977" x2="38677" y2="35113"/>
                        <a14:backgroundMark x1="38677" y1="35113" x2="31043" y2="24299"/>
                        <a14:backgroundMark x1="31298" y1="24032" x2="32824" y2="44593"/>
                        <a14:backgroundMark x1="32824" y1="44593" x2="54962" y2="52203"/>
                        <a14:backgroundMark x1="54962" y1="52203" x2="70229" y2="36983"/>
                        <a14:backgroundMark x1="70229" y1="36983" x2="53181" y2="26702"/>
                        <a14:backgroundMark x1="53181" y1="26702" x2="29262" y2="27770"/>
                        <a14:backgroundMark x1="29262" y1="27770" x2="26463" y2="29640"/>
                        <a14:backgroundMark x1="43511" y1="17490" x2="31298" y2="27904"/>
                        <a14:backgroundMark x1="31298" y1="27904" x2="28244" y2="33378"/>
                        <a14:backgroundMark x1="29008" y1="20828" x2="21883" y2="54072"/>
                        <a14:backgroundMark x1="21883" y1="54072" x2="25191" y2="68091"/>
                        <a14:backgroundMark x1="25191" y1="68091" x2="28244" y2="71162"/>
                        <a14:backgroundMark x1="72519" y1="16288" x2="75573" y2="66889"/>
                        <a14:backgroundMark x1="75573" y1="73565" x2="35115" y2="88518"/>
                        <a14:backgroundMark x1="56234" y1="89052" x2="32570" y2="83178"/>
                        <a14:backgroundMark x1="32570" y1="83178" x2="21120" y2="68892"/>
                        <a14:backgroundMark x1="21120" y1="68892" x2="22137" y2="54740"/>
                        <a14:backgroundMark x1="22137" y1="54740" x2="35623" y2="41923"/>
                        <a14:backgroundMark x1="35623" y1="41923" x2="59542" y2="42056"/>
                        <a14:backgroundMark x1="59542" y1="42056" x2="72774" y2="55407"/>
                        <a14:backgroundMark x1="72774" y1="55407" x2="71247" y2="67290"/>
                        <a14:backgroundMark x1="71247" y1="67290" x2="45547" y2="89720"/>
                        <a14:backgroundMark x1="88041" y1="95060" x2="80916" y2="27236"/>
                        <a14:backgroundMark x1="80916" y1="27236" x2="70992" y2="16555"/>
                        <a14:backgroundMark x1="70992" y1="16555" x2="24936" y2="17089"/>
                        <a14:backgroundMark x1="24936" y1="17089" x2="10687" y2="28304"/>
                        <a14:backgroundMark x1="10687" y1="28304" x2="16031" y2="79172"/>
                        <a14:backgroundMark x1="16031" y1="79172" x2="31043" y2="89319"/>
                        <a14:backgroundMark x1="31043" y1="89319" x2="65140" y2="88518"/>
                        <a14:backgroundMark x1="65140" y1="88518" x2="89313" y2="88919"/>
                        <a14:backgroundMark x1="83206" y1="66889" x2="87277" y2="28571"/>
                        <a14:backgroundMark x1="87277" y1="28571" x2="79389" y2="15754"/>
                        <a14:backgroundMark x1="79389" y1="15754" x2="54453" y2="10681"/>
                        <a14:backgroundMark x1="54453" y1="10681" x2="29771" y2="10681"/>
                        <a14:backgroundMark x1="29771" y1="10681" x2="11959" y2="18291"/>
                        <a14:backgroundMark x1="11959" y1="18291" x2="6361" y2="31509"/>
                        <a14:backgroundMark x1="6361" y1="31509" x2="7888" y2="39653"/>
                        <a14:backgroundMark x1="55471" y1="9079" x2="77863" y2="12550"/>
                        <a14:backgroundMark x1="77863" y1="12550" x2="89313" y2="26569"/>
                        <a14:backgroundMark x1="89313" y1="26569" x2="89567" y2="33778"/>
                        <a14:backgroundMark x1="90076" y1="24700" x2="89567" y2="12684"/>
                        <a14:backgroundMark x1="89567" y1="12684" x2="64631" y2="17757"/>
                        <a14:backgroundMark x1="64631" y1="17757" x2="59288" y2="23097"/>
                        <a14:backgroundMark x1="9669" y1="40187" x2="11450" y2="79172"/>
                        <a14:backgroundMark x1="11450" y1="79172" x2="18066" y2="90921"/>
                        <a14:backgroundMark x1="18066" y1="90921" x2="70229" y2="91455"/>
                        <a14:backgroundMark x1="70229" y1="91455" x2="84733" y2="86515"/>
                        <a14:backgroundMark x1="89313" y1="94927" x2="12468" y2="90254"/>
                        <a14:backgroundMark x1="12468" y1="90254" x2="12723" y2="67557"/>
                        <a14:backgroundMark x1="15776" y1="19893" x2="10178" y2="8411"/>
                        <a14:backgroundMark x1="10178" y1="8411" x2="31807" y2="16021"/>
                        <a14:backgroundMark x1="76590" y1="18291" x2="81934" y2="6542"/>
                        <a14:backgroundMark x1="81934" y1="6542" x2="89567" y2="19760"/>
                        <a14:backgroundMark x1="89567" y1="19760" x2="84733" y2="27236"/>
                        <a14:backgroundMark x1="90076" y1="33778" x2="91094" y2="8678"/>
                        <a14:backgroundMark x1="91094" y1="8678" x2="68957" y2="19226"/>
                        <a14:backgroundMark x1="68957" y1="19226" x2="62341" y2="29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7267" y="2103873"/>
            <a:ext cx="2125862" cy="4055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32BF0F-F3A9-FF72-D5F3-F34F87F20313}"/>
              </a:ext>
            </a:extLst>
          </p:cNvPr>
          <p:cNvSpPr txBox="1"/>
          <p:nvPr/>
        </p:nvSpPr>
        <p:spPr>
          <a:xfrm>
            <a:off x="106098" y="5263863"/>
            <a:ext cx="968901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ko-KR" altLang="en-US" sz="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오늘만 가격 무료 </a:t>
            </a:r>
            <a:r>
              <a:rPr kumimoji="1" lang="en-US" altLang="ko-KR" sz="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! 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EC83732C-BA6B-361C-17F0-87FA58B94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8" b="97463" l="3308" r="99237">
                        <a14:foregroundMark x1="50127" y1="3071" x2="56489" y2="3338"/>
                        <a14:foregroundMark x1="90076" y1="1869" x2="97201" y2="5741"/>
                        <a14:foregroundMark x1="7888" y1="1869" x2="7888" y2="1869"/>
                        <a14:foregroundMark x1="10941" y1="1869" x2="3308" y2="3071"/>
                        <a14:foregroundMark x1="23410" y1="668" x2="40204" y2="1469"/>
                        <a14:foregroundMark x1="35115" y1="1869" x2="55471" y2="3338"/>
                        <a14:foregroundMark x1="55725" y1="3071" x2="72519" y2="1335"/>
                        <a14:foregroundMark x1="97710" y1="4673" x2="99237" y2="13618"/>
                        <a14:foregroundMark x1="96438" y1="12550" x2="99237" y2="18291"/>
                        <a14:foregroundMark x1="97201" y1="14820" x2="97964" y2="49533"/>
                        <a14:foregroundMark x1="97201" y1="48598" x2="98728" y2="97463"/>
                        <a14:backgroundMark x1="43511" y1="20027" x2="43511" y2="29640"/>
                        <a14:backgroundMark x1="41985" y1="30708" x2="64631" y2="20561"/>
                        <a14:backgroundMark x1="64631" y1="20561" x2="70738" y2="32977"/>
                        <a14:backgroundMark x1="70738" y1="32977" x2="38677" y2="35113"/>
                        <a14:backgroundMark x1="38677" y1="35113" x2="31043" y2="24299"/>
                        <a14:backgroundMark x1="31298" y1="24032" x2="32824" y2="44593"/>
                        <a14:backgroundMark x1="32824" y1="44593" x2="54962" y2="52203"/>
                        <a14:backgroundMark x1="54962" y1="52203" x2="70229" y2="36983"/>
                        <a14:backgroundMark x1="70229" y1="36983" x2="53181" y2="26702"/>
                        <a14:backgroundMark x1="53181" y1="26702" x2="29262" y2="27770"/>
                        <a14:backgroundMark x1="29262" y1="27770" x2="26463" y2="29640"/>
                        <a14:backgroundMark x1="43511" y1="17490" x2="31298" y2="27904"/>
                        <a14:backgroundMark x1="31298" y1="27904" x2="28244" y2="33378"/>
                        <a14:backgroundMark x1="29008" y1="20828" x2="21883" y2="54072"/>
                        <a14:backgroundMark x1="21883" y1="54072" x2="25191" y2="68091"/>
                        <a14:backgroundMark x1="25191" y1="68091" x2="28244" y2="71162"/>
                        <a14:backgroundMark x1="72519" y1="16288" x2="75573" y2="66889"/>
                        <a14:backgroundMark x1="75573" y1="73565" x2="35115" y2="88518"/>
                        <a14:backgroundMark x1="56234" y1="89052" x2="32570" y2="83178"/>
                        <a14:backgroundMark x1="32570" y1="83178" x2="21120" y2="68892"/>
                        <a14:backgroundMark x1="21120" y1="68892" x2="22137" y2="54740"/>
                        <a14:backgroundMark x1="22137" y1="54740" x2="35623" y2="41923"/>
                        <a14:backgroundMark x1="35623" y1="41923" x2="59542" y2="42056"/>
                        <a14:backgroundMark x1="59542" y1="42056" x2="72774" y2="55407"/>
                        <a14:backgroundMark x1="72774" y1="55407" x2="71247" y2="67290"/>
                        <a14:backgroundMark x1="71247" y1="67290" x2="45547" y2="89720"/>
                        <a14:backgroundMark x1="88041" y1="95060" x2="80916" y2="27236"/>
                        <a14:backgroundMark x1="80916" y1="27236" x2="70992" y2="16555"/>
                        <a14:backgroundMark x1="70992" y1="16555" x2="24936" y2="17089"/>
                        <a14:backgroundMark x1="24936" y1="17089" x2="10687" y2="28304"/>
                        <a14:backgroundMark x1="10687" y1="28304" x2="16031" y2="79172"/>
                        <a14:backgroundMark x1="16031" y1="79172" x2="31043" y2="89319"/>
                        <a14:backgroundMark x1="31043" y1="89319" x2="65140" y2="88518"/>
                        <a14:backgroundMark x1="65140" y1="88518" x2="89313" y2="88919"/>
                        <a14:backgroundMark x1="83206" y1="66889" x2="87277" y2="28571"/>
                        <a14:backgroundMark x1="87277" y1="28571" x2="79389" y2="15754"/>
                        <a14:backgroundMark x1="79389" y1="15754" x2="54453" y2="10681"/>
                        <a14:backgroundMark x1="54453" y1="10681" x2="29771" y2="10681"/>
                        <a14:backgroundMark x1="29771" y1="10681" x2="11959" y2="18291"/>
                        <a14:backgroundMark x1="11959" y1="18291" x2="6361" y2="31509"/>
                        <a14:backgroundMark x1="6361" y1="31509" x2="7888" y2="39653"/>
                        <a14:backgroundMark x1="55471" y1="9079" x2="77863" y2="12550"/>
                        <a14:backgroundMark x1="77863" y1="12550" x2="89313" y2="26569"/>
                        <a14:backgroundMark x1="89313" y1="26569" x2="89567" y2="33778"/>
                        <a14:backgroundMark x1="90076" y1="24700" x2="89567" y2="12684"/>
                        <a14:backgroundMark x1="89567" y1="12684" x2="64631" y2="17757"/>
                        <a14:backgroundMark x1="64631" y1="17757" x2="59288" y2="23097"/>
                        <a14:backgroundMark x1="9669" y1="40187" x2="11450" y2="79172"/>
                        <a14:backgroundMark x1="11450" y1="79172" x2="18066" y2="90921"/>
                        <a14:backgroundMark x1="18066" y1="90921" x2="70229" y2="91455"/>
                        <a14:backgroundMark x1="70229" y1="91455" x2="84733" y2="86515"/>
                        <a14:backgroundMark x1="89313" y1="94927" x2="12468" y2="90254"/>
                        <a14:backgroundMark x1="12468" y1="90254" x2="12723" y2="67557"/>
                        <a14:backgroundMark x1="15776" y1="19893" x2="10178" y2="8411"/>
                        <a14:backgroundMark x1="10178" y1="8411" x2="31807" y2="16021"/>
                        <a14:backgroundMark x1="76590" y1="18291" x2="81934" y2="6542"/>
                        <a14:backgroundMark x1="81934" y1="6542" x2="89567" y2="19760"/>
                        <a14:backgroundMark x1="89567" y1="19760" x2="84733" y2="27236"/>
                        <a14:backgroundMark x1="90076" y1="33778" x2="91094" y2="8678"/>
                        <a14:backgroundMark x1="91094" y1="8678" x2="68957" y2="19226"/>
                        <a14:backgroundMark x1="68957" y1="19226" x2="62341" y2="29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5169" y="2103873"/>
            <a:ext cx="2125862" cy="4055860"/>
          </a:xfrm>
          <a:prstGeom prst="rect">
            <a:avLst/>
          </a:prstGeom>
        </p:spPr>
      </p:pic>
      <p:pic>
        <p:nvPicPr>
          <p:cNvPr id="13" name="Object 11">
            <a:extLst>
              <a:ext uri="{FF2B5EF4-FFF2-40B4-BE49-F238E27FC236}">
                <a16:creationId xmlns:a16="http://schemas.microsoft.com/office/drawing/2014/main" id="{6F9CE344-ABDC-8D4D-5E98-24EAB8CD27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8" b="97463" l="3308" r="99237">
                        <a14:foregroundMark x1="50127" y1="3071" x2="56489" y2="3338"/>
                        <a14:foregroundMark x1="90076" y1="1869" x2="97201" y2="5741"/>
                        <a14:foregroundMark x1="7888" y1="1869" x2="7888" y2="1869"/>
                        <a14:foregroundMark x1="10941" y1="1869" x2="3308" y2="3071"/>
                        <a14:foregroundMark x1="23410" y1="668" x2="40204" y2="1469"/>
                        <a14:foregroundMark x1="35115" y1="1869" x2="55471" y2="3338"/>
                        <a14:foregroundMark x1="55725" y1="3071" x2="72519" y2="1335"/>
                        <a14:foregroundMark x1="97710" y1="4673" x2="99237" y2="13618"/>
                        <a14:foregroundMark x1="96438" y1="12550" x2="99237" y2="18291"/>
                        <a14:foregroundMark x1="97201" y1="14820" x2="97964" y2="49533"/>
                        <a14:foregroundMark x1="97201" y1="48598" x2="98728" y2="97463"/>
                        <a14:backgroundMark x1="43511" y1="20027" x2="43511" y2="29640"/>
                        <a14:backgroundMark x1="41985" y1="30708" x2="64631" y2="20561"/>
                        <a14:backgroundMark x1="64631" y1="20561" x2="70738" y2="32977"/>
                        <a14:backgroundMark x1="70738" y1="32977" x2="38677" y2="35113"/>
                        <a14:backgroundMark x1="38677" y1="35113" x2="31043" y2="24299"/>
                        <a14:backgroundMark x1="31298" y1="24032" x2="32824" y2="44593"/>
                        <a14:backgroundMark x1="32824" y1="44593" x2="54962" y2="52203"/>
                        <a14:backgroundMark x1="54962" y1="52203" x2="70229" y2="36983"/>
                        <a14:backgroundMark x1="70229" y1="36983" x2="53181" y2="26702"/>
                        <a14:backgroundMark x1="53181" y1="26702" x2="29262" y2="27770"/>
                        <a14:backgroundMark x1="29262" y1="27770" x2="26463" y2="29640"/>
                        <a14:backgroundMark x1="43511" y1="17490" x2="31298" y2="27904"/>
                        <a14:backgroundMark x1="31298" y1="27904" x2="28244" y2="33378"/>
                        <a14:backgroundMark x1="29008" y1="20828" x2="21883" y2="54072"/>
                        <a14:backgroundMark x1="21883" y1="54072" x2="25191" y2="68091"/>
                        <a14:backgroundMark x1="25191" y1="68091" x2="28244" y2="71162"/>
                        <a14:backgroundMark x1="72519" y1="16288" x2="75573" y2="66889"/>
                        <a14:backgroundMark x1="75573" y1="73565" x2="35115" y2="88518"/>
                        <a14:backgroundMark x1="56234" y1="89052" x2="32570" y2="83178"/>
                        <a14:backgroundMark x1="32570" y1="83178" x2="21120" y2="68892"/>
                        <a14:backgroundMark x1="21120" y1="68892" x2="22137" y2="54740"/>
                        <a14:backgroundMark x1="22137" y1="54740" x2="35623" y2="41923"/>
                        <a14:backgroundMark x1="35623" y1="41923" x2="59542" y2="42056"/>
                        <a14:backgroundMark x1="59542" y1="42056" x2="72774" y2="55407"/>
                        <a14:backgroundMark x1="72774" y1="55407" x2="71247" y2="67290"/>
                        <a14:backgroundMark x1="71247" y1="67290" x2="45547" y2="89720"/>
                        <a14:backgroundMark x1="88041" y1="95060" x2="80916" y2="27236"/>
                        <a14:backgroundMark x1="80916" y1="27236" x2="70992" y2="16555"/>
                        <a14:backgroundMark x1="70992" y1="16555" x2="24936" y2="17089"/>
                        <a14:backgroundMark x1="24936" y1="17089" x2="10687" y2="28304"/>
                        <a14:backgroundMark x1="10687" y1="28304" x2="16031" y2="79172"/>
                        <a14:backgroundMark x1="16031" y1="79172" x2="31043" y2="89319"/>
                        <a14:backgroundMark x1="31043" y1="89319" x2="65140" y2="88518"/>
                        <a14:backgroundMark x1="65140" y1="88518" x2="89313" y2="88919"/>
                        <a14:backgroundMark x1="83206" y1="66889" x2="87277" y2="28571"/>
                        <a14:backgroundMark x1="87277" y1="28571" x2="79389" y2="15754"/>
                        <a14:backgroundMark x1="79389" y1="15754" x2="54453" y2="10681"/>
                        <a14:backgroundMark x1="54453" y1="10681" x2="29771" y2="10681"/>
                        <a14:backgroundMark x1="29771" y1="10681" x2="11959" y2="18291"/>
                        <a14:backgroundMark x1="11959" y1="18291" x2="6361" y2="31509"/>
                        <a14:backgroundMark x1="6361" y1="31509" x2="7888" y2="39653"/>
                        <a14:backgroundMark x1="55471" y1="9079" x2="77863" y2="12550"/>
                        <a14:backgroundMark x1="77863" y1="12550" x2="89313" y2="26569"/>
                        <a14:backgroundMark x1="89313" y1="26569" x2="89567" y2="33778"/>
                        <a14:backgroundMark x1="90076" y1="24700" x2="89567" y2="12684"/>
                        <a14:backgroundMark x1="89567" y1="12684" x2="64631" y2="17757"/>
                        <a14:backgroundMark x1="64631" y1="17757" x2="59288" y2="23097"/>
                        <a14:backgroundMark x1="9669" y1="40187" x2="11450" y2="79172"/>
                        <a14:backgroundMark x1="11450" y1="79172" x2="18066" y2="90921"/>
                        <a14:backgroundMark x1="18066" y1="90921" x2="70229" y2="91455"/>
                        <a14:backgroundMark x1="70229" y1="91455" x2="84733" y2="86515"/>
                        <a14:backgroundMark x1="89313" y1="94927" x2="12468" y2="90254"/>
                        <a14:backgroundMark x1="12468" y1="90254" x2="12723" y2="67557"/>
                        <a14:backgroundMark x1="15776" y1="19893" x2="10178" y2="8411"/>
                        <a14:backgroundMark x1="10178" y1="8411" x2="31807" y2="16021"/>
                        <a14:backgroundMark x1="76590" y1="18291" x2="81934" y2="6542"/>
                        <a14:backgroundMark x1="81934" y1="6542" x2="89567" y2="19760"/>
                        <a14:backgroundMark x1="89567" y1="19760" x2="84733" y2="27236"/>
                        <a14:backgroundMark x1="90076" y1="33778" x2="91094" y2="8678"/>
                        <a14:backgroundMark x1="91094" y1="8678" x2="68957" y2="19226"/>
                        <a14:backgroundMark x1="68957" y1="19226" x2="62341" y2="29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3071" y="2103873"/>
            <a:ext cx="2125862" cy="4055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D697BE-E258-9A1B-DFFB-A91E7C463204}"/>
              </a:ext>
            </a:extLst>
          </p:cNvPr>
          <p:cNvSpPr txBox="1"/>
          <p:nvPr/>
        </p:nvSpPr>
        <p:spPr>
          <a:xfrm>
            <a:off x="1371598" y="109668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예시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C5A101-EB6D-7DEB-A2B1-F595EF527774}"/>
              </a:ext>
            </a:extLst>
          </p:cNvPr>
          <p:cNvSpPr txBox="1"/>
          <p:nvPr/>
        </p:nvSpPr>
        <p:spPr>
          <a:xfrm>
            <a:off x="1326539" y="1450355"/>
            <a:ext cx="31569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유저의 선호도 반영하여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첫 결제 시 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미끼 상품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제공하여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전환 유도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185E9-BA67-6620-245B-1EA85960EF8D}"/>
              </a:ext>
            </a:extLst>
          </p:cNvPr>
          <p:cNvSpPr txBox="1"/>
          <p:nvPr/>
        </p:nvSpPr>
        <p:spPr>
          <a:xfrm>
            <a:off x="4149214" y="1472224"/>
            <a:ext cx="249379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1 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유저에게 는</a:t>
            </a:r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/>
            </a:r>
            <a:b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개인별로 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푸시 </a:t>
            </a:r>
            <a:r>
              <a:rPr kumimoji="1" lang="ko-KR" altLang="en-US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메세지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발송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/>
            </a:r>
            <a:b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미끼 상품의 매력도를 증대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F56AA-91F1-3055-AE26-A1709B1702B6}"/>
              </a:ext>
            </a:extLst>
          </p:cNvPr>
          <p:cNvSpPr txBox="1"/>
          <p:nvPr/>
        </p:nvSpPr>
        <p:spPr>
          <a:xfrm>
            <a:off x="6490980" y="1427515"/>
            <a:ext cx="249379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1 </a:t>
            </a:r>
            <a:r>
              <a:rPr kumimoji="1" lang="ko-KR" altLang="en-US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유저에게 </a:t>
            </a:r>
            <a: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/>
            </a:r>
            <a:b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 결제 시</a:t>
            </a:r>
            <a: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/>
            </a:r>
            <a:b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할인 제공하는 쿠폰 발급</a:t>
            </a:r>
            <a: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40765FC-C4E3-418F-BE92-90E82EB802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39604" r="1309" b="24645"/>
          <a:stretch/>
        </p:blipFill>
        <p:spPr>
          <a:xfrm>
            <a:off x="1919431" y="2264436"/>
            <a:ext cx="1900757" cy="153972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A1052-669D-D094-873F-276296F111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42540" r="1198" b="47306"/>
          <a:stretch/>
        </p:blipFill>
        <p:spPr>
          <a:xfrm>
            <a:off x="1892193" y="3842920"/>
            <a:ext cx="1927996" cy="4294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891042-E0D7-B239-4723-54FA8D65F13E}"/>
              </a:ext>
            </a:extLst>
          </p:cNvPr>
          <p:cNvSpPr txBox="1"/>
          <p:nvPr/>
        </p:nvSpPr>
        <p:spPr>
          <a:xfrm>
            <a:off x="2736093" y="4396583"/>
            <a:ext cx="105695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600" b="1" dirty="0"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600" b="1" dirty="0"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 결제 시 </a:t>
            </a:r>
            <a:r>
              <a:rPr kumimoji="1" lang="en-US" altLang="ko-KR" sz="6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990</a:t>
            </a:r>
            <a:r>
              <a:rPr kumimoji="1" lang="ko-KR" altLang="en-US" sz="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</a:t>
            </a:r>
            <a:endParaRPr kumimoji="1" lang="en-US" altLang="ko-KR" sz="600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F4C16-2540-20E8-A93E-0189AC53FCB3}"/>
              </a:ext>
            </a:extLst>
          </p:cNvPr>
          <p:cNvSpPr txBox="1"/>
          <p:nvPr/>
        </p:nvSpPr>
        <p:spPr>
          <a:xfrm>
            <a:off x="3005701" y="4205452"/>
            <a:ext cx="8481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15,800</a:t>
            </a:r>
            <a:r>
              <a:rPr kumimoji="1" lang="ko-KR" altLang="en-US" sz="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</a:t>
            </a:r>
            <a:endParaRPr kumimoji="1" lang="en-US" altLang="ko-KR" sz="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9648D3B-95F5-F2A7-0D21-57ECA063D2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0313" r="914" b="26085"/>
          <a:stretch/>
        </p:blipFill>
        <p:spPr>
          <a:xfrm>
            <a:off x="1962221" y="4521316"/>
            <a:ext cx="1815954" cy="5402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3494B8-3D20-67A3-7853-4BBB8196F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8635" y="2290962"/>
            <a:ext cx="1960414" cy="396276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7AE69-8D00-BE8E-4C69-B2E4F849C546}"/>
              </a:ext>
            </a:extLst>
          </p:cNvPr>
          <p:cNvSpPr/>
          <p:nvPr/>
        </p:nvSpPr>
        <p:spPr>
          <a:xfrm>
            <a:off x="4782923" y="3545352"/>
            <a:ext cx="1269676" cy="530003"/>
          </a:xfrm>
          <a:prstGeom prst="rect">
            <a:avLst/>
          </a:prstGeom>
          <a:solidFill>
            <a:srgbClr val="F1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65EC2D-9312-67A2-3FE8-1415896F6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4325" y="4143692"/>
            <a:ext cx="1614724" cy="86143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D684F8-D8C2-AEFD-E8DF-39811AEBDC6E}"/>
              </a:ext>
            </a:extLst>
          </p:cNvPr>
          <p:cNvSpPr txBox="1"/>
          <p:nvPr/>
        </p:nvSpPr>
        <p:spPr>
          <a:xfrm>
            <a:off x="4752251" y="3527165"/>
            <a:ext cx="1344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광고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ko-KR" altLang="en-US" sz="500" b="1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쌈채소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세트 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990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원에 사자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/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/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지금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Lotte ON 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에서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/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싱싱한 </a:t>
            </a:r>
            <a:r>
              <a:rPr kumimoji="1" lang="ko-KR" altLang="en-US" sz="5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쌈채소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세트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 결제하면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990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원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A91F0-FAF8-4674-0101-D42FA1C81206}"/>
              </a:ext>
            </a:extLst>
          </p:cNvPr>
          <p:cNvSpPr txBox="1"/>
          <p:nvPr/>
        </p:nvSpPr>
        <p:spPr>
          <a:xfrm>
            <a:off x="4782923" y="4391341"/>
            <a:ext cx="1344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광고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ko-KR" altLang="en-US" sz="500" b="1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싸리재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아침 대용식 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1990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원에 사자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/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/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지금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Lotte ON 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에서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/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5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싸리재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아침 대용식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 결제하면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990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원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2F28F35-8612-EFEE-8B0E-02687D844D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5276" y="2305247"/>
            <a:ext cx="1941452" cy="420762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931DBF-27FA-4FAB-93CA-4D50D8CCC7EB}"/>
              </a:ext>
            </a:extLst>
          </p:cNvPr>
          <p:cNvSpPr/>
          <p:nvPr/>
        </p:nvSpPr>
        <p:spPr>
          <a:xfrm>
            <a:off x="7061203" y="3335133"/>
            <a:ext cx="1472859" cy="392087"/>
          </a:xfrm>
          <a:prstGeom prst="rect">
            <a:avLst/>
          </a:prstGeom>
          <a:gradFill flip="none" rotWithShape="1">
            <a:gsLst>
              <a:gs pos="0">
                <a:srgbClr val="CC524C"/>
              </a:gs>
              <a:gs pos="100000">
                <a:srgbClr val="BC3B3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47C135-2790-7F01-0AD6-D687EEDE260F}"/>
              </a:ext>
            </a:extLst>
          </p:cNvPr>
          <p:cNvSpPr/>
          <p:nvPr/>
        </p:nvSpPr>
        <p:spPr>
          <a:xfrm>
            <a:off x="7228400" y="4521316"/>
            <a:ext cx="1050614" cy="186904"/>
          </a:xfrm>
          <a:prstGeom prst="rect">
            <a:avLst/>
          </a:prstGeom>
          <a:solidFill>
            <a:srgbClr val="6D0D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4830B-E9D3-7267-8C6F-D5718C1E3E3E}"/>
              </a:ext>
            </a:extLst>
          </p:cNvPr>
          <p:cNvSpPr/>
          <p:nvPr/>
        </p:nvSpPr>
        <p:spPr>
          <a:xfrm>
            <a:off x="7004540" y="2550112"/>
            <a:ext cx="753314" cy="185766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19FB0C-F9A4-7D8C-109E-F0DBDD679BEB}"/>
              </a:ext>
            </a:extLst>
          </p:cNvPr>
          <p:cNvSpPr txBox="1"/>
          <p:nvPr/>
        </p:nvSpPr>
        <p:spPr>
          <a:xfrm>
            <a:off x="7135761" y="3365654"/>
            <a:ext cx="134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지금 </a:t>
            </a:r>
            <a:r>
              <a:rPr kumimoji="1" lang="en-US" altLang="ko-KR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최초 </a:t>
            </a:r>
            <a:r>
              <a:rPr kumimoji="1" lang="ko-KR" altLang="en-US" sz="600" dirty="0" err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결제시</a:t>
            </a:r>
            <a:r>
              <a:rPr kumimoji="1" lang="en-US" altLang="ko-KR" sz="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/>
            </a:r>
            <a:br>
              <a:rPr kumimoji="1" lang="en-US" altLang="ko-KR" sz="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600" dirty="0">
                <a:solidFill>
                  <a:srgbClr val="FFFF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결제만 해도 최대 </a:t>
            </a:r>
            <a:r>
              <a:rPr kumimoji="1" lang="en-US" altLang="ko-KR" sz="600" dirty="0">
                <a:solidFill>
                  <a:srgbClr val="FFFF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</a:t>
            </a:r>
            <a:r>
              <a:rPr kumimoji="1" lang="ko-KR" altLang="en-US" sz="600" dirty="0">
                <a:solidFill>
                  <a:srgbClr val="FFFF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만원 즉시 할인 쿠폰 제공 </a:t>
            </a:r>
            <a:r>
              <a:rPr kumimoji="1" lang="en-US" altLang="ko-KR" sz="600" dirty="0">
                <a:solidFill>
                  <a:srgbClr val="FFFF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4338DC-5245-F839-150E-7F048657F5F2}"/>
              </a:ext>
            </a:extLst>
          </p:cNvPr>
          <p:cNvSpPr txBox="1"/>
          <p:nvPr/>
        </p:nvSpPr>
        <p:spPr>
          <a:xfrm>
            <a:off x="7135761" y="4523554"/>
            <a:ext cx="134490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</a:t>
            </a:r>
            <a:r>
              <a:rPr kumimoji="1" lang="ko-KR" altLang="en-US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결제하고 쿠폰 받기 </a:t>
            </a:r>
            <a:r>
              <a:rPr kumimoji="1" lang="en-US" altLang="ko-KR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6CD176-BD08-EB77-7E33-3C46A6EF9700}"/>
              </a:ext>
            </a:extLst>
          </p:cNvPr>
          <p:cNvSpPr txBox="1"/>
          <p:nvPr/>
        </p:nvSpPr>
        <p:spPr>
          <a:xfrm>
            <a:off x="2193355" y="1921355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그림 출처 </a:t>
            </a:r>
            <a:r>
              <a:rPr kumimoji="1"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롯데 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17AE46-FCB4-DECB-AAEF-D7DC2681FEFC}"/>
              </a:ext>
            </a:extLst>
          </p:cNvPr>
          <p:cNvSpPr txBox="1"/>
          <p:nvPr/>
        </p:nvSpPr>
        <p:spPr>
          <a:xfrm>
            <a:off x="4684433" y="1937724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그림 출처 </a:t>
            </a:r>
            <a:r>
              <a:rPr kumimoji="1"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LPOINT</a:t>
            </a:r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7D95ED-1724-96A4-CB14-E32DEFA49CBA}"/>
              </a:ext>
            </a:extLst>
          </p:cNvPr>
          <p:cNvSpPr txBox="1"/>
          <p:nvPr/>
        </p:nvSpPr>
        <p:spPr>
          <a:xfrm>
            <a:off x="7151123" y="1922975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그림 출처 </a:t>
            </a:r>
            <a:r>
              <a:rPr kumimoji="1"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롯데 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4876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371599" y="296094"/>
            <a:ext cx="1889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</a:p>
        </p:txBody>
      </p:sp>
      <p:pic>
        <p:nvPicPr>
          <p:cNvPr id="1028" name="Picture 4" descr="망멍이ㅓㅣㅁㅇㅁ">
            <a:extLst>
              <a:ext uri="{FF2B5EF4-FFF2-40B4-BE49-F238E27FC236}">
                <a16:creationId xmlns:a16="http://schemas.microsoft.com/office/drawing/2014/main" id="{F0A94B0F-F336-795F-B9AF-5F0A81900916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6" b="11341"/>
          <a:stretch/>
        </p:blipFill>
        <p:spPr bwMode="auto">
          <a:xfrm>
            <a:off x="1541777" y="1118116"/>
            <a:ext cx="3327315" cy="19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페이(PAY)'는 왜 자꾸 많아지는가 - CoinDesk Korea 신뢰 그 이상의 가치">
            <a:extLst>
              <a:ext uri="{FF2B5EF4-FFF2-40B4-BE49-F238E27FC236}">
                <a16:creationId xmlns:a16="http://schemas.microsoft.com/office/drawing/2014/main" id="{1831A9F5-34AD-F8F4-9B7D-FBAA2C8A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50" y="1118115"/>
            <a:ext cx="3275162" cy="195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D6DBA5-CC82-9290-E8E2-BA7ED7863FA6}"/>
              </a:ext>
            </a:extLst>
          </p:cNvPr>
          <p:cNvSpPr txBox="1"/>
          <p:nvPr/>
        </p:nvSpPr>
        <p:spPr>
          <a:xfrm>
            <a:off x="1181055" y="3656052"/>
            <a:ext cx="7962945" cy="738664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코로나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19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스마트폰을 통한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비대면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금융거래의 보편화로 의한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간편결제 시장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성장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95DB2-B4C0-F680-FF81-0682AF32949B}"/>
              </a:ext>
            </a:extLst>
          </p:cNvPr>
          <p:cNvSpPr txBox="1"/>
          <p:nvPr/>
        </p:nvSpPr>
        <p:spPr>
          <a:xfrm>
            <a:off x="2493754" y="3072295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연합뉴스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4D51B-29BD-398A-F4C4-40A12CD3DF57}"/>
              </a:ext>
            </a:extLst>
          </p:cNvPr>
          <p:cNvSpPr txBox="1"/>
          <p:nvPr/>
        </p:nvSpPr>
        <p:spPr>
          <a:xfrm>
            <a:off x="5984251" y="3072295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코인테스크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2687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6">
            <a:extLst>
              <a:ext uri="{FF2B5EF4-FFF2-40B4-BE49-F238E27FC236}">
                <a16:creationId xmlns:a16="http://schemas.microsoft.com/office/drawing/2014/main" id="{B182F822-2F42-1AB4-BCA3-34E067DE0D6B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193325-9602-88A3-75C8-B82A8097696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24" name="Google Shape;81;p16">
            <a:extLst>
              <a:ext uri="{FF2B5EF4-FFF2-40B4-BE49-F238E27FC236}">
                <a16:creationId xmlns:a16="http://schemas.microsoft.com/office/drawing/2014/main" id="{D1BF0AD0-907C-DE31-7704-085F02494FD1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8" descr="L.POINT with L.PAY - Apps on Google Play">
            <a:extLst>
              <a:ext uri="{FF2B5EF4-FFF2-40B4-BE49-F238E27FC236}">
                <a16:creationId xmlns:a16="http://schemas.microsoft.com/office/drawing/2014/main" id="{23126061-8130-5454-F2AD-0BB15040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BDB87C-93AF-CC66-7072-8B98E72E5DF3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BCA49B-2EC8-A462-57E4-65E790389A9D}"/>
              </a:ext>
            </a:extLst>
          </p:cNvPr>
          <p:cNvSpPr txBox="1"/>
          <p:nvPr/>
        </p:nvSpPr>
        <p:spPr>
          <a:xfrm>
            <a:off x="2045462" y="1239686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L.POINT 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FC2FCB-DE86-0CBC-7390-94905FD7A8F4}"/>
              </a:ext>
            </a:extLst>
          </p:cNvPr>
          <p:cNvSpPr txBox="1"/>
          <p:nvPr/>
        </p:nvSpPr>
        <p:spPr>
          <a:xfrm>
            <a:off x="1440424" y="788029"/>
            <a:ext cx="725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L_RFM 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등급별 특징을 통해 유저 등급 부여 이후 차등적인 프리미엄 서비스 제공 </a:t>
            </a:r>
            <a:endParaRPr kumimoji="1"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98C54F-6A5A-CFE8-C3B9-36F62C74369E}"/>
              </a:ext>
            </a:extLst>
          </p:cNvPr>
          <p:cNvSpPr/>
          <p:nvPr/>
        </p:nvSpPr>
        <p:spPr>
          <a:xfrm>
            <a:off x="1781373" y="3925423"/>
            <a:ext cx="2065936" cy="444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205220-B22E-CB3C-38B3-A6AA7F147333}"/>
              </a:ext>
            </a:extLst>
          </p:cNvPr>
          <p:cNvGrpSpPr/>
          <p:nvPr/>
        </p:nvGrpSpPr>
        <p:grpSpPr>
          <a:xfrm>
            <a:off x="1504183" y="1424352"/>
            <a:ext cx="2671196" cy="2219932"/>
            <a:chOff x="1850719" y="1092364"/>
            <a:chExt cx="2671196" cy="2219932"/>
          </a:xfrm>
          <a:effectLst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CB7314-759C-4C7F-D259-512D3B34FA29}"/>
                </a:ext>
              </a:extLst>
            </p:cNvPr>
            <p:cNvSpPr txBox="1"/>
            <p:nvPr/>
          </p:nvSpPr>
          <p:spPr>
            <a:xfrm>
              <a:off x="2130407" y="2905633"/>
              <a:ext cx="23915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kumimoji="1" lang="ko-KR" altLang="en-US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등급 상승까지 필요한 금액 </a:t>
              </a:r>
              <a:r>
                <a:rPr kumimoji="1" lang="en-US" altLang="ko-KR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r>
                <a:rPr kumimoji="1" lang="ko-KR" altLang="en-US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en-US" altLang="ko-KR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12,239 </a:t>
              </a:r>
              <a:r>
                <a:rPr kumimoji="1" lang="ko-KR" altLang="en-US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원  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1949305-3F06-0CA1-F90B-76A1FD605C9F}"/>
                </a:ext>
              </a:extLst>
            </p:cNvPr>
            <p:cNvGrpSpPr/>
            <p:nvPr/>
          </p:nvGrpSpPr>
          <p:grpSpPr>
            <a:xfrm>
              <a:off x="1850719" y="1092364"/>
              <a:ext cx="2642526" cy="2219932"/>
              <a:chOff x="1850719" y="1092364"/>
              <a:chExt cx="2642526" cy="221993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EA50C13-F543-6289-C750-36C1B3224A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961" t="26174" r="18438" b="56298"/>
              <a:stretch/>
            </p:blipFill>
            <p:spPr>
              <a:xfrm>
                <a:off x="1850719" y="1092364"/>
                <a:ext cx="2642526" cy="157831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9F0099-4481-A8ED-BE8A-8F7BDB5235A5}"/>
                  </a:ext>
                </a:extLst>
              </p:cNvPr>
              <p:cNvSpPr txBox="1"/>
              <p:nvPr/>
            </p:nvSpPr>
            <p:spPr>
              <a:xfrm>
                <a:off x="2101737" y="2710182"/>
                <a:ext cx="23915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현재 고객님의 </a:t>
                </a:r>
                <a:r>
                  <a:rPr kumimoji="1" lang="en-US" altLang="ko-KR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LPAY </a:t>
                </a:r>
                <a:r>
                  <a:rPr kumimoji="1" lang="ko-KR" altLang="en-US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등급 은 </a:t>
                </a:r>
                <a:r>
                  <a:rPr kumimoji="1" lang="en-US" altLang="ko-KR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2</a:t>
                </a:r>
                <a:r>
                  <a:rPr kumimoji="1" lang="ko-KR" altLang="en-US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등급 입니다</a:t>
                </a:r>
                <a:r>
                  <a:rPr kumimoji="1" lang="en-US" altLang="ko-KR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</a:t>
                </a:r>
                <a:endParaRPr kumimoji="1" lang="ko-KR" altLang="en-US" sz="800" b="1" dirty="0">
                  <a:solidFill>
                    <a:srgbClr val="1647A6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49A1E04-0826-B5C6-1369-5F3D9000137A}"/>
                  </a:ext>
                </a:extLst>
              </p:cNvPr>
              <p:cNvSpPr/>
              <p:nvPr/>
            </p:nvSpPr>
            <p:spPr>
              <a:xfrm>
                <a:off x="2157131" y="3127630"/>
                <a:ext cx="556358" cy="176861"/>
              </a:xfrm>
              <a:prstGeom prst="rect">
                <a:avLst/>
              </a:prstGeom>
              <a:solidFill>
                <a:srgbClr val="0037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B08F6B1-EFB6-FD0D-4DBD-AC66155F9C4C}"/>
                  </a:ext>
                </a:extLst>
              </p:cNvPr>
              <p:cNvSpPr/>
              <p:nvPr/>
            </p:nvSpPr>
            <p:spPr>
              <a:xfrm>
                <a:off x="2736093" y="3127630"/>
                <a:ext cx="1448705" cy="176861"/>
              </a:xfrm>
              <a:prstGeom prst="rect">
                <a:avLst/>
              </a:prstGeom>
              <a:solidFill>
                <a:srgbClr val="98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5B14846-F2F4-A781-1D49-F569D00312EB}"/>
                  </a:ext>
                </a:extLst>
              </p:cNvPr>
              <p:cNvSpPr/>
              <p:nvPr/>
            </p:nvSpPr>
            <p:spPr>
              <a:xfrm>
                <a:off x="2018009" y="2221544"/>
                <a:ext cx="2307945" cy="337410"/>
              </a:xfrm>
              <a:prstGeom prst="rect">
                <a:avLst/>
              </a:prstGeom>
              <a:solidFill>
                <a:srgbClr val="F6F6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추가 적립 포인트 </a:t>
                </a:r>
                <a:r>
                  <a:rPr kumimoji="1" lang="en-US" altLang="ko-KR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:</a:t>
                </a:r>
                <a:r>
                  <a:rPr kumimoji="1" lang="ko-KR" altLang="en-US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 </a:t>
                </a:r>
                <a:r>
                  <a:rPr kumimoji="1" lang="en-US" altLang="ko-KR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10,203</a:t>
                </a:r>
                <a:r>
                  <a:rPr kumimoji="1" lang="ko-KR" altLang="en-US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 </a:t>
                </a:r>
                <a:r>
                  <a:rPr kumimoji="1" lang="en-US" altLang="ko-KR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P</a:t>
                </a:r>
                <a:endParaRPr kumimoji="1" lang="ko-KR" altLang="en-US" sz="1200" b="1" dirty="0">
                  <a:solidFill>
                    <a:srgbClr val="1647A6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480FDC8-738C-D740-A471-7487B7BFC13F}"/>
                  </a:ext>
                </a:extLst>
              </p:cNvPr>
              <p:cNvSpPr txBox="1"/>
              <p:nvPr/>
            </p:nvSpPr>
            <p:spPr>
              <a:xfrm>
                <a:off x="2217120" y="3127630"/>
                <a:ext cx="571988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600" dirty="0">
                    <a:solidFill>
                      <a:schemeClr val="bg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3,761</a:t>
                </a:r>
                <a:r>
                  <a:rPr kumimoji="1" lang="ko-KR" altLang="en-US" sz="600" dirty="0">
                    <a:solidFill>
                      <a:schemeClr val="bg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원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744420-9B90-85D6-CB00-BF876A15E491}"/>
                  </a:ext>
                </a:extLst>
              </p:cNvPr>
              <p:cNvSpPr txBox="1"/>
              <p:nvPr/>
            </p:nvSpPr>
            <p:spPr>
              <a:xfrm>
                <a:off x="3200959" y="3127630"/>
                <a:ext cx="571988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600" dirty="0">
                    <a:solidFill>
                      <a:schemeClr val="bg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12,239</a:t>
                </a:r>
                <a:r>
                  <a:rPr kumimoji="1" lang="ko-KR" altLang="en-US" sz="600" dirty="0">
                    <a:solidFill>
                      <a:schemeClr val="bg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원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B04CC7E-CA12-0AFC-FE77-1086246F4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525122"/>
              </p:ext>
            </p:extLst>
          </p:nvPr>
        </p:nvGraphicFramePr>
        <p:xfrm>
          <a:off x="4405033" y="1424352"/>
          <a:ext cx="4610083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4211">
                  <a:extLst>
                    <a:ext uri="{9D8B030D-6E8A-4147-A177-3AD203B41FA5}">
                      <a16:colId xmlns:a16="http://schemas.microsoft.com/office/drawing/2014/main" val="2901400497"/>
                    </a:ext>
                  </a:extLst>
                </a:gridCol>
                <a:gridCol w="1185160">
                  <a:extLst>
                    <a:ext uri="{9D8B030D-6E8A-4147-A177-3AD203B41FA5}">
                      <a16:colId xmlns:a16="http://schemas.microsoft.com/office/drawing/2014/main" val="920950813"/>
                    </a:ext>
                  </a:extLst>
                </a:gridCol>
                <a:gridCol w="1277773">
                  <a:extLst>
                    <a:ext uri="{9D8B030D-6E8A-4147-A177-3AD203B41FA5}">
                      <a16:colId xmlns:a16="http://schemas.microsoft.com/office/drawing/2014/main" val="2225681874"/>
                    </a:ext>
                  </a:extLst>
                </a:gridCol>
                <a:gridCol w="1482939">
                  <a:extLst>
                    <a:ext uri="{9D8B030D-6E8A-4147-A177-3AD203B41FA5}">
                      <a16:colId xmlns:a16="http://schemas.microsoft.com/office/drawing/2014/main" val="1863798590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Lpay</a:t>
                      </a:r>
                      <a:r>
                        <a:rPr 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_</a:t>
                      </a:r>
                      <a:r>
                        <a:rPr lang="ko-KR" alt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월별 평균 결제 일자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월별 평균 결제금액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월별 평균 결제 횟수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37179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r>
                        <a:rPr lang="ko-KR" altLang="en-US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3.54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150818.11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9.35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516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r>
                        <a:rPr lang="ko-KR" altLang="en-US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2.62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117667.44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7.70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709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</a:t>
                      </a:r>
                      <a:r>
                        <a:rPr lang="ko-KR" altLang="en-US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2.22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100470.31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6.17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40532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</a:t>
                      </a:r>
                      <a:r>
                        <a:rPr lang="ko-KR" altLang="en-US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2.07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92084.96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5.76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64838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1.91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87788.83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5.70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564323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388B5A11-9BB3-3E6B-BD76-FB0C359A218F}"/>
              </a:ext>
            </a:extLst>
          </p:cNvPr>
          <p:cNvSpPr txBox="1"/>
          <p:nvPr/>
        </p:nvSpPr>
        <p:spPr>
          <a:xfrm>
            <a:off x="4511606" y="3000415"/>
            <a:ext cx="4223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기존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L_RFM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등급별 특징을 분석 및 적용하여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유료 멤버십에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유저별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등급을 적용 및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차등적인 쿠폰 지급 등의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혜택 서비스 제공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/>
            </a:r>
            <a:b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</a:b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/>
            </a:r>
            <a:b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</a:b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또한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특성을 바탕으로 해당 지표들을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결제 상승의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AHA-MOMENT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로 활용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가능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7475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6">
            <a:extLst>
              <a:ext uri="{FF2B5EF4-FFF2-40B4-BE49-F238E27FC236}">
                <a16:creationId xmlns:a16="http://schemas.microsoft.com/office/drawing/2014/main" id="{B182F822-2F42-1AB4-BCA3-34E067DE0D6B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193325-9602-88A3-75C8-B82A8097696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24" name="Google Shape;81;p16">
            <a:extLst>
              <a:ext uri="{FF2B5EF4-FFF2-40B4-BE49-F238E27FC236}">
                <a16:creationId xmlns:a16="http://schemas.microsoft.com/office/drawing/2014/main" id="{D1BF0AD0-907C-DE31-7704-085F02494FD1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8" descr="L.POINT with L.PAY - Apps on Google Play">
            <a:extLst>
              <a:ext uri="{FF2B5EF4-FFF2-40B4-BE49-F238E27FC236}">
                <a16:creationId xmlns:a16="http://schemas.microsoft.com/office/drawing/2014/main" id="{23126061-8130-5454-F2AD-0BB15040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BDB87C-93AF-CC66-7072-8B98E72E5DF3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기대효과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98C54F-6A5A-CFE8-C3B9-36F62C74369E}"/>
              </a:ext>
            </a:extLst>
          </p:cNvPr>
          <p:cNvSpPr/>
          <p:nvPr/>
        </p:nvSpPr>
        <p:spPr>
          <a:xfrm>
            <a:off x="1781373" y="3925423"/>
            <a:ext cx="2065936" cy="444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F05CE7-D55A-E7E4-A16F-13B2E0D41EDF}"/>
              </a:ext>
            </a:extLst>
          </p:cNvPr>
          <p:cNvGrpSpPr/>
          <p:nvPr/>
        </p:nvGrpSpPr>
        <p:grpSpPr>
          <a:xfrm>
            <a:off x="5463540" y="1059179"/>
            <a:ext cx="3346935" cy="1732271"/>
            <a:chOff x="1462132" y="1059601"/>
            <a:chExt cx="3346935" cy="17322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333462C-093E-F87E-875C-87DDBB6D2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7" t="32575" r="41" b="12646"/>
            <a:stretch/>
          </p:blipFill>
          <p:spPr>
            <a:xfrm>
              <a:off x="1462132" y="1059601"/>
              <a:ext cx="3346935" cy="173227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739165-CBE6-680E-1F3E-A841052F42B8}"/>
                </a:ext>
              </a:extLst>
            </p:cNvPr>
            <p:cNvSpPr/>
            <p:nvPr/>
          </p:nvSpPr>
          <p:spPr>
            <a:xfrm>
              <a:off x="3860341" y="1353622"/>
              <a:ext cx="787859" cy="288912"/>
            </a:xfrm>
            <a:prstGeom prst="rect">
              <a:avLst/>
            </a:prstGeom>
            <a:solidFill>
              <a:srgbClr val="EEFF41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E867C26-B6A9-8EF6-834C-98972F7EACA6}"/>
                </a:ext>
              </a:extLst>
            </p:cNvPr>
            <p:cNvSpPr/>
            <p:nvPr/>
          </p:nvSpPr>
          <p:spPr>
            <a:xfrm>
              <a:off x="1675941" y="1575861"/>
              <a:ext cx="1459144" cy="288912"/>
            </a:xfrm>
            <a:prstGeom prst="rect">
              <a:avLst/>
            </a:prstGeom>
            <a:solidFill>
              <a:srgbClr val="EEFF41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B5774E-23CD-EAE0-71E4-E213BD7235E1}"/>
              </a:ext>
            </a:extLst>
          </p:cNvPr>
          <p:cNvSpPr txBox="1"/>
          <p:nvPr/>
        </p:nvSpPr>
        <p:spPr>
          <a:xfrm>
            <a:off x="6438390" y="2778666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롯데멤버스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홈페이지 발췌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6E319CE-2FD1-6867-02ED-486CD650C82B}"/>
              </a:ext>
            </a:extLst>
          </p:cNvPr>
          <p:cNvSpPr/>
          <p:nvPr/>
        </p:nvSpPr>
        <p:spPr>
          <a:xfrm>
            <a:off x="1715569" y="912098"/>
            <a:ext cx="2131740" cy="355600"/>
          </a:xfrm>
          <a:prstGeom prst="roundRect">
            <a:avLst/>
          </a:prstGeom>
          <a:solidFill>
            <a:srgbClr val="00B7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 데이터 기준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E7DA934-B5AE-AA17-A43D-7719D2528103}"/>
              </a:ext>
            </a:extLst>
          </p:cNvPr>
          <p:cNvSpPr/>
          <p:nvPr/>
        </p:nvSpPr>
        <p:spPr>
          <a:xfrm>
            <a:off x="1715569" y="2496562"/>
            <a:ext cx="2131740" cy="355600"/>
          </a:xfrm>
          <a:prstGeom prst="roundRect">
            <a:avLst/>
          </a:prstGeom>
          <a:solidFill>
            <a:srgbClr val="00B7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실 고객 대상 확대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1E46D-2A02-C744-1705-34596058FEAA}"/>
              </a:ext>
            </a:extLst>
          </p:cNvPr>
          <p:cNvSpPr txBox="1"/>
          <p:nvPr/>
        </p:nvSpPr>
        <p:spPr>
          <a:xfrm>
            <a:off x="1747576" y="1382035"/>
            <a:ext cx="4199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제공 데이터의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Unique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고객 수는 총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29,874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A4B2F-50EC-641F-1AB6-1D61E0625349}"/>
              </a:ext>
            </a:extLst>
          </p:cNvPr>
          <p:cNvSpPr txBox="1"/>
          <p:nvPr/>
        </p:nvSpPr>
        <p:spPr>
          <a:xfrm>
            <a:off x="1747576" y="1756485"/>
            <a:ext cx="419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미가입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유저 중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총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683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명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전체 표본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683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29,874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2.29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%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7676F5-826A-60CA-70C6-FF8AE2A6729D}"/>
              </a:ext>
            </a:extLst>
          </p:cNvPr>
          <p:cNvSpPr txBox="1"/>
          <p:nvPr/>
        </p:nvSpPr>
        <p:spPr>
          <a:xfrm>
            <a:off x="1753604" y="2915196"/>
            <a:ext cx="642219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전체 이용 유저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2,100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명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유저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X 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비율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2,100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만명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X 2.29%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480,900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명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시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가입 유저 대비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9.61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%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확보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효과 발생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/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매일경제 기사 발췌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_2020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년 기준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가입 유저 수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만명</a:t>
            </a:r>
            <a:endParaRPr kumimoji="1"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X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시 기대되는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월 전환 금액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시 기대되는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전환 금액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kumimoji="1" lang="ko-KR" altLang="en-US" sz="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롯데멤버스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 데이터 기준 고객 당 월 평균 소비 금액</a:t>
            </a:r>
            <a:endParaRPr kumimoji="1"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480,900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명 *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₩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298,847 =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143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억 가량이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결제 증가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61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6">
            <a:extLst>
              <a:ext uri="{FF2B5EF4-FFF2-40B4-BE49-F238E27FC236}">
                <a16:creationId xmlns:a16="http://schemas.microsoft.com/office/drawing/2014/main" id="{B182F822-2F42-1AB4-BCA3-34E067DE0D6B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193325-9602-88A3-75C8-B82A8097696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24" name="Google Shape;81;p16">
            <a:extLst>
              <a:ext uri="{FF2B5EF4-FFF2-40B4-BE49-F238E27FC236}">
                <a16:creationId xmlns:a16="http://schemas.microsoft.com/office/drawing/2014/main" id="{D1BF0AD0-907C-DE31-7704-085F02494FD1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8" descr="L.POINT with L.PAY - Apps on Google Play">
            <a:extLst>
              <a:ext uri="{FF2B5EF4-FFF2-40B4-BE49-F238E27FC236}">
                <a16:creationId xmlns:a16="http://schemas.microsoft.com/office/drawing/2014/main" id="{23126061-8130-5454-F2AD-0BB15040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BDB87C-93AF-CC66-7072-8B98E72E5DF3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기대효과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98C54F-6A5A-CFE8-C3B9-36F62C74369E}"/>
              </a:ext>
            </a:extLst>
          </p:cNvPr>
          <p:cNvSpPr/>
          <p:nvPr/>
        </p:nvSpPr>
        <p:spPr>
          <a:xfrm>
            <a:off x="1781373" y="3925423"/>
            <a:ext cx="2065936" cy="444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A6C76-0A2E-A529-81E0-8E6616516EA4}"/>
              </a:ext>
            </a:extLst>
          </p:cNvPr>
          <p:cNvSpPr txBox="1"/>
          <p:nvPr/>
        </p:nvSpPr>
        <p:spPr>
          <a:xfrm>
            <a:off x="1715569" y="1414937"/>
            <a:ext cx="72226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유저 전환을 통해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락인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효과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증대 가능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기존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0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등급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(LPAY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미 이용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유저의 제휴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유통사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이용 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2~4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회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기존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 유저의 제휴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/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유통사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이용 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6~8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회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전환 시 평균적으로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2~4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개의 제휴사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유통사를 추가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로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이용하게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  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유도하는 효과를 낳으며 충성 고객 확보에 용이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6E319CE-2FD1-6867-02ED-486CD650C82B}"/>
              </a:ext>
            </a:extLst>
          </p:cNvPr>
          <p:cNvSpPr/>
          <p:nvPr/>
        </p:nvSpPr>
        <p:spPr>
          <a:xfrm>
            <a:off x="1715569" y="912098"/>
            <a:ext cx="2131740" cy="355600"/>
          </a:xfrm>
          <a:prstGeom prst="roundRect">
            <a:avLst/>
          </a:prstGeom>
          <a:solidFill>
            <a:srgbClr val="00B7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락인효과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증대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1CE08BC-2E47-B911-5EA8-9AC9E214BE24}"/>
              </a:ext>
            </a:extLst>
          </p:cNvPr>
          <p:cNvSpPr/>
          <p:nvPr/>
        </p:nvSpPr>
        <p:spPr>
          <a:xfrm>
            <a:off x="2702827" y="3501168"/>
            <a:ext cx="5248176" cy="116955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7FF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미가입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유저에 대한 예측 등급별 타겟팅 마케팅을 이용한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가입 전환을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통해서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결제액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매출액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충성 고객 수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상승에 기여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2753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1052214" y="4268053"/>
            <a:ext cx="796294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37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감사합니다  </a:t>
            </a:r>
            <a:r>
              <a:rPr kumimoji="1" lang="en-US" altLang="ko-KR" sz="37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sym typeface="Wingdings" panose="05000000000000000000" pitchFamily="2" charset="2"/>
              </a:rPr>
              <a:t></a:t>
            </a:r>
            <a:endParaRPr kumimoji="1" lang="en-US" altLang="ko-KR" sz="37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9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371599" y="296094"/>
            <a:ext cx="1889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[사진=게티이미지뱅크]&#10; ">
            <a:extLst>
              <a:ext uri="{FF2B5EF4-FFF2-40B4-BE49-F238E27FC236}">
                <a16:creationId xmlns:a16="http://schemas.microsoft.com/office/drawing/2014/main" id="{684AEEBC-4778-081E-5DCD-57DF0265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91" y="1326134"/>
            <a:ext cx="3112857" cy="21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92BA-B97A-BA37-F437-65CE1C3C6994}"/>
              </a:ext>
            </a:extLst>
          </p:cNvPr>
          <p:cNvSpPr txBox="1"/>
          <p:nvPr/>
        </p:nvSpPr>
        <p:spPr>
          <a:xfrm>
            <a:off x="2074691" y="3495559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게티이미지뱅크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890C-F7DE-E756-25E1-A14E6E2CB395}"/>
              </a:ext>
            </a:extLst>
          </p:cNvPr>
          <p:cNvSpPr txBox="1"/>
          <p:nvPr/>
        </p:nvSpPr>
        <p:spPr>
          <a:xfrm>
            <a:off x="4451244" y="1702281"/>
            <a:ext cx="456387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기존 유통 업계 산업에서도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kumimoji="1" lang="ko-KR" altLang="en-US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락인효과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및 빅데이터 확보를 통한 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신사업 확장을 위한 간편 결제 서비스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(=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페이 서비스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</a:p>
          <a:p>
            <a:pPr algn="ctr"/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확대 및 경쟁 가속화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kumimoji="1" lang="ko-KR" altLang="en-US" sz="9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락인효과</a:t>
            </a:r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en-US" altLang="ko-KR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</a:t>
            </a:r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특정 생태계를 조성해 재화나 서비스 이용 시 다른 선택을 제한하게 </a:t>
            </a:r>
            <a:r>
              <a:rPr kumimoji="1" lang="ko-KR" altLang="en-US" sz="9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종속시켜</a:t>
            </a:r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재구매를 촉진시키는 현상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6379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371599" y="296094"/>
            <a:ext cx="1889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5890C-F7DE-E756-25E1-A14E6E2CB395}"/>
              </a:ext>
            </a:extLst>
          </p:cNvPr>
          <p:cNvSpPr txBox="1"/>
          <p:nvPr/>
        </p:nvSpPr>
        <p:spPr>
          <a:xfrm>
            <a:off x="1181055" y="3310594"/>
            <a:ext cx="79629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또한 </a:t>
            </a:r>
            <a:r>
              <a:rPr kumimoji="1" lang="en-US" altLang="ko-KR" dirty="0" err="1"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L.Pay</a:t>
            </a:r>
            <a:r>
              <a:rPr kumimoji="1" lang="en-US" altLang="ko-KR" dirty="0"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간편 결제 서비스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런칭 및 금융 서비스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썸뱅크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algn="ctr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와의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연계를 통해 충성고객 확보 및 서비스 경쟁력 확충 등의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사업 확장 진행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218" name="Picture 2" descr="Download L.pay엘페이 - 모바일 간편결제 서비스 Free for Android - L.pay엘페이 - 모바일 간편결제 서비스  APK Download - STEPrimo.com">
            <a:extLst>
              <a:ext uri="{FF2B5EF4-FFF2-40B4-BE49-F238E27FC236}">
                <a16:creationId xmlns:a16="http://schemas.microsoft.com/office/drawing/2014/main" id="{350ADDFA-D8E6-D945-AFA2-0C74E4B8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2" y="846207"/>
            <a:ext cx="3437843" cy="1678933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2492892" y="2582810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롯데멤버스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26" name="Picture 10" descr="롯데멤버스, '썸뱅크 L.pay' 출시 기념 이벤트 진행">
            <a:extLst>
              <a:ext uri="{FF2B5EF4-FFF2-40B4-BE49-F238E27FC236}">
                <a16:creationId xmlns:a16="http://schemas.microsoft.com/office/drawing/2014/main" id="{E256AAF7-7234-6745-C808-0AD65923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086" y="846208"/>
            <a:ext cx="3355197" cy="1712308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5960E-F9B3-34D3-E277-8FE200ED24CB}"/>
              </a:ext>
            </a:extLst>
          </p:cNvPr>
          <p:cNvSpPr txBox="1"/>
          <p:nvPr/>
        </p:nvSpPr>
        <p:spPr>
          <a:xfrm>
            <a:off x="6194004" y="2582810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롯데멤버스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7904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996948" y="3752933"/>
            <a:ext cx="79629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 </a:t>
            </a:r>
          </a:p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문제정의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</a:t>
            </a:r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데이터셋</a:t>
            </a:r>
            <a:endParaRPr kumimoji="1" lang="ko-KR" altLang="en-US" sz="20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03657A-CAD6-7BF3-98F5-5AE02BEF5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05323"/>
              </p:ext>
            </p:extLst>
          </p:nvPr>
        </p:nvGraphicFramePr>
        <p:xfrm>
          <a:off x="1396921" y="871514"/>
          <a:ext cx="7557235" cy="2788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0224">
                  <a:extLst>
                    <a:ext uri="{9D8B030D-6E8A-4147-A177-3AD203B41FA5}">
                      <a16:colId xmlns:a16="http://schemas.microsoft.com/office/drawing/2014/main" val="2900600972"/>
                    </a:ext>
                  </a:extLst>
                </a:gridCol>
                <a:gridCol w="856289">
                  <a:extLst>
                    <a:ext uri="{9D8B030D-6E8A-4147-A177-3AD203B41FA5}">
                      <a16:colId xmlns:a16="http://schemas.microsoft.com/office/drawing/2014/main" val="1158111910"/>
                    </a:ext>
                  </a:extLst>
                </a:gridCol>
                <a:gridCol w="377122">
                  <a:extLst>
                    <a:ext uri="{9D8B030D-6E8A-4147-A177-3AD203B41FA5}">
                      <a16:colId xmlns:a16="http://schemas.microsoft.com/office/drawing/2014/main" val="2868143191"/>
                    </a:ext>
                  </a:extLst>
                </a:gridCol>
                <a:gridCol w="288388">
                  <a:extLst>
                    <a:ext uri="{9D8B030D-6E8A-4147-A177-3AD203B41FA5}">
                      <a16:colId xmlns:a16="http://schemas.microsoft.com/office/drawing/2014/main" val="2721247076"/>
                    </a:ext>
                  </a:extLst>
                </a:gridCol>
                <a:gridCol w="354938">
                  <a:extLst>
                    <a:ext uri="{9D8B030D-6E8A-4147-A177-3AD203B41FA5}">
                      <a16:colId xmlns:a16="http://schemas.microsoft.com/office/drawing/2014/main" val="1003238010"/>
                    </a:ext>
                  </a:extLst>
                </a:gridCol>
                <a:gridCol w="403744">
                  <a:extLst>
                    <a:ext uri="{9D8B030D-6E8A-4147-A177-3AD203B41FA5}">
                      <a16:colId xmlns:a16="http://schemas.microsoft.com/office/drawing/2014/main" val="4040895957"/>
                    </a:ext>
                  </a:extLst>
                </a:gridCol>
                <a:gridCol w="354938">
                  <a:extLst>
                    <a:ext uri="{9D8B030D-6E8A-4147-A177-3AD203B41FA5}">
                      <a16:colId xmlns:a16="http://schemas.microsoft.com/office/drawing/2014/main" val="3154591958"/>
                    </a:ext>
                  </a:extLst>
                </a:gridCol>
                <a:gridCol w="377122">
                  <a:extLst>
                    <a:ext uri="{9D8B030D-6E8A-4147-A177-3AD203B41FA5}">
                      <a16:colId xmlns:a16="http://schemas.microsoft.com/office/drawing/2014/main" val="1182279751"/>
                    </a:ext>
                  </a:extLst>
                </a:gridCol>
                <a:gridCol w="377122">
                  <a:extLst>
                    <a:ext uri="{9D8B030D-6E8A-4147-A177-3AD203B41FA5}">
                      <a16:colId xmlns:a16="http://schemas.microsoft.com/office/drawing/2014/main" val="177501657"/>
                    </a:ext>
                  </a:extLst>
                </a:gridCol>
                <a:gridCol w="59156">
                  <a:extLst>
                    <a:ext uri="{9D8B030D-6E8A-4147-A177-3AD203B41FA5}">
                      <a16:colId xmlns:a16="http://schemas.microsoft.com/office/drawing/2014/main" val="2390557821"/>
                    </a:ext>
                  </a:extLst>
                </a:gridCol>
                <a:gridCol w="443673">
                  <a:extLst>
                    <a:ext uri="{9D8B030D-6E8A-4147-A177-3AD203B41FA5}">
                      <a16:colId xmlns:a16="http://schemas.microsoft.com/office/drawing/2014/main" val="1516261505"/>
                    </a:ext>
                  </a:extLst>
                </a:gridCol>
                <a:gridCol w="625580">
                  <a:extLst>
                    <a:ext uri="{9D8B030D-6E8A-4147-A177-3AD203B41FA5}">
                      <a16:colId xmlns:a16="http://schemas.microsoft.com/office/drawing/2014/main" val="1369633522"/>
                    </a:ext>
                  </a:extLst>
                </a:gridCol>
                <a:gridCol w="84298">
                  <a:extLst>
                    <a:ext uri="{9D8B030D-6E8A-4147-A177-3AD203B41FA5}">
                      <a16:colId xmlns:a16="http://schemas.microsoft.com/office/drawing/2014/main" val="3155907494"/>
                    </a:ext>
                  </a:extLst>
                </a:gridCol>
                <a:gridCol w="479166">
                  <a:extLst>
                    <a:ext uri="{9D8B030D-6E8A-4147-A177-3AD203B41FA5}">
                      <a16:colId xmlns:a16="http://schemas.microsoft.com/office/drawing/2014/main" val="1597469369"/>
                    </a:ext>
                  </a:extLst>
                </a:gridCol>
                <a:gridCol w="244020">
                  <a:extLst>
                    <a:ext uri="{9D8B030D-6E8A-4147-A177-3AD203B41FA5}">
                      <a16:colId xmlns:a16="http://schemas.microsoft.com/office/drawing/2014/main" val="1321341195"/>
                    </a:ext>
                  </a:extLst>
                </a:gridCol>
                <a:gridCol w="519098">
                  <a:extLst>
                    <a:ext uri="{9D8B030D-6E8A-4147-A177-3AD203B41FA5}">
                      <a16:colId xmlns:a16="http://schemas.microsoft.com/office/drawing/2014/main" val="3141587322"/>
                    </a:ext>
                  </a:extLst>
                </a:gridCol>
                <a:gridCol w="102045">
                  <a:extLst>
                    <a:ext uri="{9D8B030D-6E8A-4147-A177-3AD203B41FA5}">
                      <a16:colId xmlns:a16="http://schemas.microsoft.com/office/drawing/2014/main" val="1214991061"/>
                    </a:ext>
                  </a:extLst>
                </a:gridCol>
                <a:gridCol w="550156">
                  <a:extLst>
                    <a:ext uri="{9D8B030D-6E8A-4147-A177-3AD203B41FA5}">
                      <a16:colId xmlns:a16="http://schemas.microsoft.com/office/drawing/2014/main" val="2022927189"/>
                    </a:ext>
                  </a:extLst>
                </a:gridCol>
                <a:gridCol w="550156">
                  <a:extLst>
                    <a:ext uri="{9D8B030D-6E8A-4147-A177-3AD203B41FA5}">
                      <a16:colId xmlns:a16="http://schemas.microsoft.com/office/drawing/2014/main" val="2685310593"/>
                    </a:ext>
                  </a:extLst>
                </a:gridCol>
              </a:tblGrid>
              <a:tr h="294506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 구매 정보 </a:t>
                      </a:r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Table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분류 정보 </a:t>
                      </a:r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TABLE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DEMO TABLE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LPAY </a:t>
                      </a:r>
                      <a:r>
                        <a:rPr lang="ko-KR" alt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이용 </a:t>
                      </a:r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TABLE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76482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고객번호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영수증 번호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채널 구분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제휴사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상품코드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구매일자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구매시간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 금액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 수량</a:t>
                      </a:r>
                      <a:endParaRPr lang="ko-KR" altLang="en-US" sz="6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소분류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중분류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성별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연령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거주지 대분류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LPAY_</a:t>
                      </a:r>
                      <a:b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</a:br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결제횟수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LPAY_</a:t>
                      </a:r>
                    </a:p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결제금액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3599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CUST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RCT_NO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CHNL_</a:t>
                      </a:r>
                      <a:b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</a:br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COP_C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PD_C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DE_DT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DE_HR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BUY_AM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BUY_CT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PD_NM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CLAC_MCLS_</a:t>
                      </a:r>
                      <a:b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</a:br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NM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MA_FEM_</a:t>
                      </a:r>
                      <a:b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</a:br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AGES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ZON_HLV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33224617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M467972035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A01000225734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PD0959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20210101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algn="ctr" fontAlgn="ctr"/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도시락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조리식품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Z17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65005069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M080584695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A01000226814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PD1516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20210101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110000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햄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냉장식품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Z10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898570391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M080584695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A01000226814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PD1113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20210101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10000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바아이스크림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냉동식품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Z10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551888614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M080584695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A01000226814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PD1081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20210101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90000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바아이스크림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냉동식품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Z10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98702259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M307151561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A01000227361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PD1081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20210101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2500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바아이스크림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냉동식품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Z10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1583832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3FF3FF-1A4E-78A6-4A1A-180CEBEDAF10}"/>
              </a:ext>
            </a:extLst>
          </p:cNvPr>
          <p:cNvSpPr txBox="1"/>
          <p:nvPr/>
        </p:nvSpPr>
        <p:spPr>
          <a:xfrm>
            <a:off x="2446419" y="3935717"/>
            <a:ext cx="257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상품 구매 정보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Table _ 9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개 컬럼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3.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DEMO Table _ 3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개 컬럼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endParaRPr kumimoji="1"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CB8E6-C84E-A59C-15AB-503382BC1FF1}"/>
              </a:ext>
            </a:extLst>
          </p:cNvPr>
          <p:cNvSpPr txBox="1"/>
          <p:nvPr/>
        </p:nvSpPr>
        <p:spPr>
          <a:xfrm>
            <a:off x="5250561" y="3947371"/>
            <a:ext cx="257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2.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상품 분류 정보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Table_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2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개 컬럼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4.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LPAY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이용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Table_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2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개 컬럼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endParaRPr kumimoji="1"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12136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F709ED-96BC-11B3-8220-D613D1927BAF}"/>
              </a:ext>
            </a:extLst>
          </p:cNvPr>
          <p:cNvSpPr txBox="1"/>
          <p:nvPr/>
        </p:nvSpPr>
        <p:spPr>
          <a:xfrm>
            <a:off x="2512251" y="3085894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서울경제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C9D518-1800-9DCD-6660-484A5AE23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335" y="1018027"/>
            <a:ext cx="3525251" cy="199970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F58D04-9E99-44F7-37BC-DCC90DBB1C5B}"/>
              </a:ext>
            </a:extLst>
          </p:cNvPr>
          <p:cNvSpPr txBox="1"/>
          <p:nvPr/>
        </p:nvSpPr>
        <p:spPr>
          <a:xfrm>
            <a:off x="6351280" y="3051599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304D51-A126-B4D6-C1F9-49B7B3AF0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070" y="1018027"/>
            <a:ext cx="3323760" cy="199970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099DD-D84A-226A-62F9-7D6258D21AFF}"/>
              </a:ext>
            </a:extLst>
          </p:cNvPr>
          <p:cNvSpPr txBox="1"/>
          <p:nvPr/>
        </p:nvSpPr>
        <p:spPr>
          <a:xfrm>
            <a:off x="5153644" y="3619017"/>
            <a:ext cx="3990355" cy="861774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sz="10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 데이터에 따르면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/>
            </a:r>
            <a:b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유통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제휴사 결제 이력이 있는 유저 중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이력이 없는 유저가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70%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대다수를 차지 하고 있음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25BEF-D820-1CF5-49FC-94E98C5D43E1}"/>
              </a:ext>
            </a:extLst>
          </p:cNvPr>
          <p:cNvSpPr txBox="1"/>
          <p:nvPr/>
        </p:nvSpPr>
        <p:spPr>
          <a:xfrm>
            <a:off x="1181055" y="3677354"/>
            <a:ext cx="3972590" cy="553998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L.Pay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간편 결제 서비스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가입자 수는 동종 업계 대비 저조한 편 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거대 </a:t>
            </a:r>
            <a:r>
              <a:rPr kumimoji="1" lang="ko-KR" altLang="en-US" sz="10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유통가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기업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 기업 중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581AA-5023-2DBB-6D3B-4D4C03A65482}"/>
              </a:ext>
            </a:extLst>
          </p:cNvPr>
          <p:cNvCxnSpPr>
            <a:cxnSpLocks/>
          </p:cNvCxnSpPr>
          <p:nvPr/>
        </p:nvCxnSpPr>
        <p:spPr>
          <a:xfrm flipH="1">
            <a:off x="5153645" y="1018027"/>
            <a:ext cx="5095" cy="40315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5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4281</TotalTime>
  <Words>3167</Words>
  <Application>Microsoft Office PowerPoint</Application>
  <PresentationFormat>화면 슬라이드 쇼(16:9)</PresentationFormat>
  <Paragraphs>980</Paragraphs>
  <Slides>43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NANUMBARUNGOTHIC LIGHT</vt:lpstr>
      <vt:lpstr>Arial</vt:lpstr>
      <vt:lpstr>NanumBarunGothic</vt:lpstr>
      <vt:lpstr>-apple-system</vt:lpstr>
      <vt:lpstr>NANUMBARUNGOTHIC ULTRALIGHT</vt:lpstr>
      <vt:lpstr>NANUMBARUNGOTHIC LIGHT</vt:lpstr>
      <vt:lpstr>NanumGothic</vt:lpstr>
      <vt:lpstr>맑은 고딕</vt:lpstr>
      <vt:lpstr>ELAND Choice Bold</vt:lpstr>
      <vt:lpstr>Wingdings</vt:lpstr>
      <vt:lpstr>Symbol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soeun</dc:creator>
  <cp:lastModifiedBy>soeun</cp:lastModifiedBy>
  <cp:revision>127</cp:revision>
  <dcterms:modified xsi:type="dcterms:W3CDTF">2022-08-15T13:14:29Z</dcterms:modified>
</cp:coreProperties>
</file>